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embeddedFontLst>
    <p:embeddedFont>
      <p:font typeface="Bebas Neue" panose="020B0606020202050201" pitchFamily="34" charset="0"/>
      <p:regular r:id="rId17"/>
    </p:embeddedFont>
    <p:embeddedFont>
      <p:font typeface="Poppins" panose="00000500000000000000" pitchFamily="2" charset="0"/>
      <p:regular r:id="rId18"/>
      <p:bold r:id="rId19"/>
      <p:italic r:id="rId20"/>
      <p:boldItalic r:id="rId21"/>
    </p:embeddedFont>
    <p:embeddedFont>
      <p:font typeface="Poppins Light" panose="000004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4CC921-2E44-4102-B5EC-31DB1BCCD1B9}">
  <a:tblStyle styleId="{C44CC921-2E44-4102-B5EC-31DB1BCCD1B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1" d="100"/>
          <a:sy n="161" d="100"/>
        </p:scale>
        <p:origin x="18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11be4290f_2_22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Good morning everyone.</a:t>
            </a:r>
            <a:endParaRPr>
              <a:solidFill>
                <a:schemeClr val="dk1"/>
              </a:solidFill>
            </a:endParaRPr>
          </a:p>
          <a:p>
            <a:pPr marL="0" lvl="0" indent="0" algn="l" rtl="0">
              <a:spcBef>
                <a:spcPts val="0"/>
              </a:spcBef>
              <a:spcAft>
                <a:spcPts val="0"/>
              </a:spcAft>
              <a:buNone/>
            </a:pPr>
            <a:r>
              <a:rPr lang="ko">
                <a:solidFill>
                  <a:schemeClr val="dk1"/>
                </a:solidFill>
              </a:rPr>
              <a:t>My project is about using </a:t>
            </a:r>
            <a:r>
              <a:rPr lang="ko" b="1">
                <a:solidFill>
                  <a:schemeClr val="dk1"/>
                </a:solidFill>
              </a:rPr>
              <a:t>reinforcement learning</a:t>
            </a:r>
            <a:r>
              <a:rPr lang="ko">
                <a:solidFill>
                  <a:schemeClr val="dk1"/>
                </a:solidFill>
              </a:rPr>
              <a:t> to play the game of Tetris.</a:t>
            </a:r>
            <a:endParaRPr/>
          </a:p>
        </p:txBody>
      </p:sp>
      <p:sp>
        <p:nvSpPr>
          <p:cNvPr id="280" name="Google Shape;280;gd11be4290f_2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71c3075f08_0_1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So, putting this together, we get a clean MDP setup:</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Well-defined states, actions, rewards, and transitions.</a:t>
            </a:r>
            <a:endParaRPr/>
          </a:p>
        </p:txBody>
      </p:sp>
      <p:sp>
        <p:nvSpPr>
          <p:cNvPr id="369" name="Google Shape;369;g371c3075f08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d11be4290f_2_46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The environment is fully observable and episodic — the game ends when the stack reaches the top.</a:t>
            </a:r>
            <a:endParaRPr/>
          </a:p>
        </p:txBody>
      </p:sp>
      <p:sp>
        <p:nvSpPr>
          <p:cNvPr id="375" name="Google Shape;375;gd11be4290f_2_4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71c3075f08_0_16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ko">
                <a:solidFill>
                  <a:schemeClr val="dk1"/>
                </a:solidFill>
              </a:rPr>
              <a:t>Before I wrap up, I want to share something I found inspiring.</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ko">
                <a:solidFill>
                  <a:schemeClr val="dk1"/>
                </a:solidFill>
              </a:rPr>
              <a:t>Thank you.</a:t>
            </a:r>
            <a:endParaRPr>
              <a:solidFill>
                <a:schemeClr val="dk1"/>
              </a:solidFill>
            </a:endParaRPr>
          </a:p>
          <a:p>
            <a:pPr marL="0" lvl="0" indent="0" algn="l" rtl="0">
              <a:spcBef>
                <a:spcPts val="1200"/>
              </a:spcBef>
              <a:spcAft>
                <a:spcPts val="0"/>
              </a:spcAft>
              <a:buNone/>
            </a:pPr>
            <a:endParaRPr/>
          </a:p>
        </p:txBody>
      </p:sp>
      <p:sp>
        <p:nvSpPr>
          <p:cNvPr id="382" name="Google Shape;382;g371c3075f08_0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11be4290f_2_16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Thank you for listening and I am looking forward to questions.</a:t>
            </a:r>
            <a:endParaRPr/>
          </a:p>
        </p:txBody>
      </p:sp>
      <p:sp>
        <p:nvSpPr>
          <p:cNvPr id="392" name="Google Shape;392;gd11be4290f_2_16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71c3075f08_0_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You probably know Tetris — a block-dropping game where you rotate and position pieces to clear rows and avoid stacking too high.</a:t>
            </a:r>
            <a:endParaRPr/>
          </a:p>
        </p:txBody>
      </p:sp>
      <p:sp>
        <p:nvSpPr>
          <p:cNvPr id="287" name="Google Shape;287;g371c3075f08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71c3075f08_0_1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ko">
                <a:solidFill>
                  <a:schemeClr val="dk1"/>
                </a:solidFill>
              </a:rPr>
              <a:t>It seems simple, but from an algorithmic point of view, it’s actually quite hard.</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ko">
                <a:solidFill>
                  <a:schemeClr val="dk1"/>
                </a:solidFill>
              </a:rPr>
              <a:t>The key challenge is that Tetris has an </a:t>
            </a:r>
            <a:r>
              <a:rPr lang="ko" b="1">
                <a:solidFill>
                  <a:schemeClr val="dk1"/>
                </a:solidFill>
              </a:rPr>
              <a:t>enormous decision space</a:t>
            </a:r>
            <a:r>
              <a:rPr lang="ko">
                <a:solidFill>
                  <a:schemeClr val="dk1"/>
                </a:solidFill>
              </a:rPr>
              <a:t>. At every step, you have a random piece, multiple rotations, many possible placements — and once you make a move, the board changes permanently.</a:t>
            </a:r>
            <a:br>
              <a:rPr lang="ko">
                <a:solidFill>
                  <a:schemeClr val="dk1"/>
                </a:solidFill>
              </a:rPr>
            </a:br>
            <a:r>
              <a:rPr lang="ko">
                <a:solidFill>
                  <a:schemeClr val="dk1"/>
                </a:solidFill>
              </a:rPr>
              <a:t> In fact, even if you know the entire future sequence of pieces, it’s been proven that deciding how to survive forever is </a:t>
            </a:r>
            <a:r>
              <a:rPr lang="ko" b="1">
                <a:solidFill>
                  <a:schemeClr val="dk1"/>
                </a:solidFill>
              </a:rPr>
              <a:t>NP-complete</a:t>
            </a:r>
            <a:r>
              <a:rPr lang="ko">
                <a:solidFill>
                  <a:schemeClr val="dk1"/>
                </a:solidFill>
              </a:rPr>
              <a:t>.</a:t>
            </a:r>
            <a:br>
              <a:rPr lang="ko">
                <a:solidFill>
                  <a:schemeClr val="dk1"/>
                </a:solidFill>
              </a:rPr>
            </a:br>
            <a:r>
              <a:rPr lang="ko">
                <a:solidFill>
                  <a:schemeClr val="dk1"/>
                </a:solidFill>
              </a:rPr>
              <a:t> So it’s a tough sequential decision-making problem, and reinforcement learning offers one way to tackle it.</a:t>
            </a:r>
            <a:endParaRPr>
              <a:solidFill>
                <a:schemeClr val="dk1"/>
              </a:solidFill>
            </a:endParaRPr>
          </a:p>
          <a:p>
            <a:pPr marL="0" lvl="0" indent="0" algn="l" rtl="0">
              <a:spcBef>
                <a:spcPts val="1200"/>
              </a:spcBef>
              <a:spcAft>
                <a:spcPts val="0"/>
              </a:spcAft>
              <a:buNone/>
            </a:pPr>
            <a:r>
              <a:rPr lang="ko"/>
              <a:t>But due to its large state space and delayed rewards, even simple versions of the game can be hard for standard RL algorithms to master.</a:t>
            </a:r>
            <a:endParaRPr/>
          </a:p>
        </p:txBody>
      </p:sp>
      <p:sp>
        <p:nvSpPr>
          <p:cNvPr id="294" name="Google Shape;294;g371c3075f08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71c3075f08_0_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Now let’s frame it as a </a:t>
            </a:r>
            <a:r>
              <a:rPr lang="ko" b="1">
                <a:solidFill>
                  <a:schemeClr val="dk1"/>
                </a:solidFill>
              </a:rPr>
              <a:t>Markov Decision Process</a:t>
            </a:r>
            <a:r>
              <a:rPr lang="ko">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The </a:t>
            </a:r>
            <a:r>
              <a:rPr lang="ko" b="1">
                <a:solidFill>
                  <a:schemeClr val="dk1"/>
                </a:solidFill>
              </a:rPr>
              <a:t>agent</a:t>
            </a:r>
            <a:r>
              <a:rPr lang="ko">
                <a:solidFill>
                  <a:schemeClr val="dk1"/>
                </a:solidFill>
              </a:rPr>
              <a:t> — which could be a human or an AI — observes the current board and the falling piece. It chooses an action, like rotating and placing the block in a certain column.</a:t>
            </a:r>
            <a:endParaRPr>
              <a:solidFill>
                <a:schemeClr val="dk1"/>
              </a:solidFill>
            </a:endParaRPr>
          </a:p>
          <a:p>
            <a:pPr marL="0" lvl="0" indent="0" algn="l" rtl="0">
              <a:spcBef>
                <a:spcPts val="0"/>
              </a:spcBef>
              <a:spcAft>
                <a:spcPts val="0"/>
              </a:spcAft>
              <a:buNone/>
            </a:pPr>
            <a:r>
              <a:rPr lang="ko">
                <a:solidFill>
                  <a:schemeClr val="dk1"/>
                </a:solidFill>
              </a:rPr>
              <a:t>The </a:t>
            </a:r>
            <a:r>
              <a:rPr lang="ko" b="1">
                <a:solidFill>
                  <a:schemeClr val="dk1"/>
                </a:solidFill>
              </a:rPr>
              <a:t>environment</a:t>
            </a:r>
            <a:r>
              <a:rPr lang="ko">
                <a:solidFill>
                  <a:schemeClr val="dk1"/>
                </a:solidFill>
              </a:rPr>
              <a:t> then updates the board, clears any lines, spawns the next piece, and gives the agent a </a:t>
            </a:r>
            <a:r>
              <a:rPr lang="ko" b="1">
                <a:solidFill>
                  <a:schemeClr val="dk1"/>
                </a:solidFill>
              </a:rPr>
              <a:t>reward</a:t>
            </a:r>
            <a:r>
              <a:rPr lang="ko">
                <a:solidFill>
                  <a:schemeClr val="dk1"/>
                </a:solidFill>
              </a:rPr>
              <a:t> — typically, the number of lines cleared.</a:t>
            </a:r>
            <a:endParaRPr/>
          </a:p>
        </p:txBody>
      </p:sp>
      <p:sp>
        <p:nvSpPr>
          <p:cNvPr id="305" name="Google Shape;305;g371c3075f08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71c3075f08_0_1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To help the agent understand the game, we don’t use raw pixels or a full grid.</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Instead, we define a </a:t>
            </a:r>
            <a:r>
              <a:rPr lang="ko" b="1">
                <a:solidFill>
                  <a:schemeClr val="dk1"/>
                </a:solidFill>
              </a:rPr>
              <a:t>20-dimensional feature vector</a:t>
            </a:r>
            <a:r>
              <a:rPr lang="ko">
                <a:solidFill>
                  <a:schemeClr val="dk1"/>
                </a:solidFill>
              </a:rPr>
              <a:t> to represent each state.</a:t>
            </a:r>
            <a:endParaRPr>
              <a:solidFill>
                <a:schemeClr val="dk1"/>
              </a:solidFill>
            </a:endParaRPr>
          </a:p>
          <a:p>
            <a:pPr marL="0" lvl="0" indent="0" algn="l" rtl="0">
              <a:spcBef>
                <a:spcPts val="0"/>
              </a:spcBef>
              <a:spcAft>
                <a:spcPts val="0"/>
              </a:spcAft>
              <a:buNone/>
            </a:pPr>
            <a:r>
              <a:rPr lang="ko">
                <a:solidFill>
                  <a:schemeClr val="dk1"/>
                </a:solidFill>
              </a:rPr>
              <a:t>This includes things like how many lines were cleared in the last move, how many holes exist in the board, how bumpy the surface is, and the total, max, and min heights of the columns.</a:t>
            </a:r>
            <a:endParaRPr/>
          </a:p>
        </p:txBody>
      </p:sp>
      <p:sp>
        <p:nvSpPr>
          <p:cNvPr id="316" name="Google Shape;316;g371c3075f08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72497b1b44_0_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dk1"/>
                </a:solidFill>
              </a:rPr>
              <a:t>t also includes the </a:t>
            </a:r>
            <a:r>
              <a:rPr lang="ko" b="1">
                <a:solidFill>
                  <a:schemeClr val="dk1"/>
                </a:solidFill>
              </a:rPr>
              <a:t>current and next piece</a:t>
            </a:r>
            <a:r>
              <a:rPr lang="ko">
                <a:solidFill>
                  <a:schemeClr val="dk1"/>
                </a:solidFill>
              </a:rPr>
              <a:t>, encoded as one-hot vectors — that’s important so the model knows what shape it's handling, and what’s coming next.</a:t>
            </a:r>
            <a:endParaRPr/>
          </a:p>
        </p:txBody>
      </p:sp>
      <p:sp>
        <p:nvSpPr>
          <p:cNvPr id="327" name="Google Shape;327;g372497b1b44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71c3075f08_0_18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
                <a:solidFill>
                  <a:schemeClr val="dk1"/>
                </a:solidFill>
              </a:rPr>
              <a:t>The </a:t>
            </a:r>
            <a:r>
              <a:rPr lang="ko" b="1">
                <a:solidFill>
                  <a:schemeClr val="dk1"/>
                </a:solidFill>
              </a:rPr>
              <a:t>action space</a:t>
            </a:r>
            <a:r>
              <a:rPr lang="ko">
                <a:solidFill>
                  <a:schemeClr val="dk1"/>
                </a:solidFill>
              </a:rPr>
              <a:t> isn’t fixed — it depends on the current piece.</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Each tetromino has several possible rotations and many possible drop columns.</a:t>
            </a:r>
            <a:endParaRPr>
              <a:solidFill>
                <a:schemeClr val="dk1"/>
              </a:solidFill>
            </a:endParaRPr>
          </a:p>
          <a:p>
            <a:pPr marL="0" lvl="0" indent="0" algn="l" rtl="0">
              <a:spcBef>
                <a:spcPts val="0"/>
              </a:spcBef>
              <a:spcAft>
                <a:spcPts val="0"/>
              </a:spcAft>
              <a:buClr>
                <a:schemeClr val="dk1"/>
              </a:buClr>
              <a:buSzPts val="1100"/>
              <a:buFont typeface="Arial"/>
              <a:buNone/>
            </a:pPr>
            <a:r>
              <a:rPr lang="ko">
                <a:solidFill>
                  <a:schemeClr val="dk1"/>
                </a:solidFill>
              </a:rPr>
              <a:t>So for example, a T-block might have 4 orientations, and 8 valid columns — giving us around 28 different actions just for that one piece.</a:t>
            </a:r>
            <a:endParaRPr>
              <a:solidFill>
                <a:schemeClr val="dk1"/>
              </a:solidFill>
            </a:endParaRPr>
          </a:p>
          <a:p>
            <a:pPr marL="0" lvl="0" indent="0" algn="l" rtl="0">
              <a:spcBef>
                <a:spcPts val="0"/>
              </a:spcBef>
              <a:spcAft>
                <a:spcPts val="0"/>
              </a:spcAft>
              <a:buNone/>
            </a:pPr>
            <a:r>
              <a:rPr lang="ko">
                <a:solidFill>
                  <a:schemeClr val="dk1"/>
                </a:solidFill>
              </a:rPr>
              <a:t>Each action is a combination of rotation and position.</a:t>
            </a:r>
            <a:endParaRPr/>
          </a:p>
        </p:txBody>
      </p:sp>
      <p:sp>
        <p:nvSpPr>
          <p:cNvPr id="339" name="Google Shape;339;g371c3075f08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71c3075f08_0_1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ko">
                <a:solidFill>
                  <a:schemeClr val="dk1"/>
                </a:solidFill>
              </a:rPr>
              <a:t>The </a:t>
            </a:r>
            <a:r>
              <a:rPr lang="ko" b="1">
                <a:solidFill>
                  <a:schemeClr val="dk1"/>
                </a:solidFill>
              </a:rPr>
              <a:t>reward function</a:t>
            </a:r>
            <a:r>
              <a:rPr lang="ko">
                <a:solidFill>
                  <a:schemeClr val="dk1"/>
                </a:solidFill>
              </a:rPr>
              <a:t> we use is quite simple:</a:t>
            </a:r>
            <a:br>
              <a:rPr lang="ko">
                <a:solidFill>
                  <a:schemeClr val="dk1"/>
                </a:solidFill>
              </a:rPr>
            </a:br>
            <a:r>
              <a:rPr lang="ko">
                <a:solidFill>
                  <a:schemeClr val="dk1"/>
                </a:solidFill>
              </a:rPr>
              <a:t> +1 for each line cleared, 0 if no lines are cleared, and a large negative penalty when the game ends.</a:t>
            </a:r>
            <a:br>
              <a:rPr lang="ko">
                <a:solidFill>
                  <a:schemeClr val="dk1"/>
                </a:solidFill>
              </a:rPr>
            </a:br>
            <a:r>
              <a:rPr lang="ko">
                <a:solidFill>
                  <a:schemeClr val="dk1"/>
                </a:solidFill>
              </a:rPr>
              <a:t> This encourages the agent to stack efficiently and avoid risky moves.</a:t>
            </a:r>
            <a:endParaRPr>
              <a:solidFill>
                <a:schemeClr val="dk1"/>
              </a:solidFill>
            </a:endParaRPr>
          </a:p>
          <a:p>
            <a:pPr marL="0" lvl="0" indent="0" algn="l" rtl="0">
              <a:spcBef>
                <a:spcPts val="1200"/>
              </a:spcBef>
              <a:spcAft>
                <a:spcPts val="0"/>
              </a:spcAft>
              <a:buNone/>
            </a:pPr>
            <a:endParaRPr/>
          </a:p>
        </p:txBody>
      </p:sp>
      <p:sp>
        <p:nvSpPr>
          <p:cNvPr id="348" name="Google Shape;348;g371c3075f08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72497b1b44_0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ko">
                <a:solidFill>
                  <a:schemeClr val="dk1"/>
                </a:solidFill>
              </a:rPr>
              <a:t>Transitions between states are mostly deterministic — once the piece is placed, we know exactly how the board will look. The only source of randomness is which piece comes next.</a:t>
            </a:r>
            <a:endParaRPr>
              <a:solidFill>
                <a:schemeClr val="dk1"/>
              </a:solidFill>
            </a:endParaRPr>
          </a:p>
          <a:p>
            <a:pPr marL="0" lvl="0" indent="0" algn="l" rtl="0">
              <a:spcBef>
                <a:spcPts val="1200"/>
              </a:spcBef>
              <a:spcAft>
                <a:spcPts val="0"/>
              </a:spcAft>
              <a:buNone/>
            </a:pPr>
            <a:endParaRPr/>
          </a:p>
        </p:txBody>
      </p:sp>
      <p:sp>
        <p:nvSpPr>
          <p:cNvPr id="356" name="Google Shape;356;g372497b1b44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hyperlink" Target="http://www.pptmon.com/" TargetMode="External"/><Relationship Id="rId10" Type="http://schemas.openxmlformats.org/officeDocument/2006/relationships/image" Target="../media/image7.png"/><Relationship Id="rId4" Type="http://schemas.openxmlformats.org/officeDocument/2006/relationships/hyperlink" Target="https://pptmon.com/" TargetMode="External"/><Relationship Id="rId9" Type="http://schemas.openxmlformats.org/officeDocument/2006/relationships/image" Target="../media/image6.png"/><Relationship Id="rId1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 Id="rId9"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 Id="rId9"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 Id="rId9"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hyperlink" Target="http://www.pptmon.com/" TargetMode="External"/><Relationship Id="rId10" Type="http://schemas.openxmlformats.org/officeDocument/2006/relationships/image" Target="../media/image22.png"/><Relationship Id="rId4" Type="http://schemas.openxmlformats.org/officeDocument/2006/relationships/hyperlink" Target="https://pptmon.com/" TargetMode="External"/><Relationship Id="rId9"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pptmon.com/" TargetMode="External"/><Relationship Id="rId1" Type="http://schemas.openxmlformats.org/officeDocument/2006/relationships/slideMaster" Target="../slideMasters/slideMaster2.xml"/><Relationship Id="rId5" Type="http://schemas.openxmlformats.org/officeDocument/2006/relationships/hyperlink" Target="http://www.pptmon.com/" TargetMode="External"/><Relationship Id="rId4" Type="http://schemas.openxmlformats.org/officeDocument/2006/relationships/hyperlink" Target="https://pptmon.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PTMON title">
  <p:cSld name="PPTMON title">
    <p:spTree>
      <p:nvGrpSpPr>
        <p:cNvPr id="1" name="Shape 52"/>
        <p:cNvGrpSpPr/>
        <p:nvPr/>
      </p:nvGrpSpPr>
      <p:grpSpPr>
        <a:xfrm>
          <a:off x="0" y="0"/>
          <a:ext cx="0" cy="0"/>
          <a:chOff x="0" y="0"/>
          <a:chExt cx="0" cy="0"/>
        </a:xfrm>
      </p:grpSpPr>
      <p:pic>
        <p:nvPicPr>
          <p:cNvPr id="53" name="Google Shape;53;p14">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54" name="Google Shape;54;p14">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55" name="Google Shape;55;p14"/>
          <p:cNvPicPr preferRelativeResize="0"/>
          <p:nvPr/>
        </p:nvPicPr>
        <p:blipFill rotWithShape="1">
          <a:blip r:embed="rId6">
            <a:alphaModFix/>
          </a:blip>
          <a:srcRect/>
          <a:stretch/>
        </p:blipFill>
        <p:spPr>
          <a:xfrm>
            <a:off x="7609229" y="3676650"/>
            <a:ext cx="380535" cy="1462088"/>
          </a:xfrm>
          <a:prstGeom prst="rect">
            <a:avLst/>
          </a:prstGeom>
          <a:noFill/>
          <a:ln>
            <a:noFill/>
          </a:ln>
        </p:spPr>
      </p:pic>
      <p:pic>
        <p:nvPicPr>
          <p:cNvPr id="56" name="Google Shape;56;p14"/>
          <p:cNvPicPr preferRelativeResize="0"/>
          <p:nvPr/>
        </p:nvPicPr>
        <p:blipFill rotWithShape="1">
          <a:blip r:embed="rId7">
            <a:alphaModFix/>
          </a:blip>
          <a:srcRect/>
          <a:stretch/>
        </p:blipFill>
        <p:spPr>
          <a:xfrm>
            <a:off x="7144" y="0"/>
            <a:ext cx="761071" cy="731043"/>
          </a:xfrm>
          <a:prstGeom prst="rect">
            <a:avLst/>
          </a:prstGeom>
          <a:noFill/>
          <a:ln>
            <a:noFill/>
          </a:ln>
        </p:spPr>
      </p:pic>
      <p:pic>
        <p:nvPicPr>
          <p:cNvPr id="57" name="Google Shape;57;p14"/>
          <p:cNvPicPr preferRelativeResize="0"/>
          <p:nvPr/>
        </p:nvPicPr>
        <p:blipFill rotWithShape="1">
          <a:blip r:embed="rId8">
            <a:alphaModFix/>
          </a:blip>
          <a:srcRect/>
          <a:stretch/>
        </p:blipFill>
        <p:spPr>
          <a:xfrm>
            <a:off x="8377725" y="369449"/>
            <a:ext cx="761071" cy="731043"/>
          </a:xfrm>
          <a:prstGeom prst="rect">
            <a:avLst/>
          </a:prstGeom>
          <a:noFill/>
          <a:ln>
            <a:noFill/>
          </a:ln>
        </p:spPr>
      </p:pic>
      <p:pic>
        <p:nvPicPr>
          <p:cNvPr id="58" name="Google Shape;58;p14"/>
          <p:cNvPicPr preferRelativeResize="0"/>
          <p:nvPr/>
        </p:nvPicPr>
        <p:blipFill rotWithShape="1">
          <a:blip r:embed="rId9">
            <a:alphaModFix/>
          </a:blip>
          <a:srcRect/>
          <a:stretch/>
        </p:blipFill>
        <p:spPr>
          <a:xfrm>
            <a:off x="7616654" y="734615"/>
            <a:ext cx="761071" cy="1096566"/>
          </a:xfrm>
          <a:prstGeom prst="rect">
            <a:avLst/>
          </a:prstGeom>
          <a:noFill/>
          <a:ln>
            <a:noFill/>
          </a:ln>
        </p:spPr>
      </p:pic>
      <p:pic>
        <p:nvPicPr>
          <p:cNvPr id="59" name="Google Shape;59;p14"/>
          <p:cNvPicPr preferRelativeResize="0"/>
          <p:nvPr/>
        </p:nvPicPr>
        <p:blipFill rotWithShape="1">
          <a:blip r:embed="rId10">
            <a:alphaModFix/>
          </a:blip>
          <a:srcRect/>
          <a:stretch/>
        </p:blipFill>
        <p:spPr>
          <a:xfrm>
            <a:off x="769415" y="3302644"/>
            <a:ext cx="761071" cy="1096566"/>
          </a:xfrm>
          <a:prstGeom prst="rect">
            <a:avLst/>
          </a:prstGeom>
          <a:noFill/>
          <a:ln>
            <a:noFill/>
          </a:ln>
        </p:spPr>
      </p:pic>
      <p:pic>
        <p:nvPicPr>
          <p:cNvPr id="60" name="Google Shape;60;p14"/>
          <p:cNvPicPr preferRelativeResize="0"/>
          <p:nvPr/>
        </p:nvPicPr>
        <p:blipFill rotWithShape="1">
          <a:blip r:embed="rId11">
            <a:alphaModFix/>
          </a:blip>
          <a:srcRect/>
          <a:stretch/>
        </p:blipFill>
        <p:spPr>
          <a:xfrm>
            <a:off x="7144" y="4042172"/>
            <a:ext cx="1144777" cy="1096566"/>
          </a:xfrm>
          <a:prstGeom prst="rect">
            <a:avLst/>
          </a:prstGeom>
          <a:noFill/>
          <a:ln>
            <a:noFill/>
          </a:ln>
        </p:spPr>
      </p:pic>
      <p:pic>
        <p:nvPicPr>
          <p:cNvPr id="61" name="Google Shape;61;p14"/>
          <p:cNvPicPr preferRelativeResize="0"/>
          <p:nvPr/>
        </p:nvPicPr>
        <p:blipFill rotWithShape="1">
          <a:blip r:embed="rId12">
            <a:alphaModFix/>
          </a:blip>
          <a:srcRect/>
          <a:stretch/>
        </p:blipFill>
        <p:spPr>
          <a:xfrm>
            <a:off x="388879" y="2941438"/>
            <a:ext cx="761071" cy="1096566"/>
          </a:xfrm>
          <a:prstGeom prst="rect">
            <a:avLst/>
          </a:prstGeom>
          <a:noFill/>
          <a:ln>
            <a:noFill/>
          </a:ln>
        </p:spPr>
      </p:pic>
      <p:pic>
        <p:nvPicPr>
          <p:cNvPr id="62" name="Google Shape;62;p14"/>
          <p:cNvPicPr preferRelativeResize="0"/>
          <p:nvPr/>
        </p:nvPicPr>
        <p:blipFill rotWithShape="1">
          <a:blip r:embed="rId13">
            <a:alphaModFix/>
          </a:blip>
          <a:srcRect/>
          <a:stretch/>
        </p:blipFill>
        <p:spPr>
          <a:xfrm>
            <a:off x="2287789" y="4763"/>
            <a:ext cx="1144777" cy="731043"/>
          </a:xfrm>
          <a:prstGeom prst="rect">
            <a:avLst/>
          </a:prstGeom>
          <a:noFill/>
          <a:ln>
            <a:noFill/>
          </a:ln>
        </p:spPr>
      </p:pic>
      <p:pic>
        <p:nvPicPr>
          <p:cNvPr id="63" name="Google Shape;63;p14"/>
          <p:cNvPicPr preferRelativeResize="0"/>
          <p:nvPr/>
        </p:nvPicPr>
        <p:blipFill rotWithShape="1">
          <a:blip r:embed="rId14">
            <a:alphaModFix/>
          </a:blip>
          <a:srcRect/>
          <a:stretch/>
        </p:blipFill>
        <p:spPr>
          <a:xfrm>
            <a:off x="4953782" y="4407695"/>
            <a:ext cx="1144777" cy="731043"/>
          </a:xfrm>
          <a:prstGeom prst="rect">
            <a:avLst/>
          </a:prstGeom>
          <a:noFill/>
          <a:ln>
            <a:noFill/>
          </a:ln>
        </p:spPr>
      </p:pic>
      <p:sp>
        <p:nvSpPr>
          <p:cNvPr id="64" name="Google Shape;64;p14"/>
          <p:cNvSpPr/>
          <p:nvPr/>
        </p:nvSpPr>
        <p:spPr>
          <a:xfrm rot="-2700000">
            <a:off x="1357115" y="717378"/>
            <a:ext cx="81000" cy="855044"/>
          </a:xfrm>
          <a:prstGeom prst="roundRect">
            <a:avLst>
              <a:gd name="adj" fmla="val 50000"/>
            </a:avLst>
          </a:prstGeom>
          <a:solidFill>
            <a:srgbClr val="FB9A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65" name="Google Shape;65;p14"/>
          <p:cNvSpPr/>
          <p:nvPr/>
        </p:nvSpPr>
        <p:spPr>
          <a:xfrm>
            <a:off x="941605" y="2764864"/>
            <a:ext cx="588881" cy="1177761"/>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66" name="Google Shape;66;p14"/>
          <p:cNvSpPr/>
          <p:nvPr/>
        </p:nvSpPr>
        <p:spPr>
          <a:xfrm>
            <a:off x="7782459" y="4148128"/>
            <a:ext cx="95250" cy="999000"/>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nvGrpSpPr>
          <p:cNvPr id="67" name="Google Shape;67;p14"/>
          <p:cNvGrpSpPr/>
          <p:nvPr/>
        </p:nvGrpSpPr>
        <p:grpSpPr>
          <a:xfrm>
            <a:off x="8235296" y="3333346"/>
            <a:ext cx="40500" cy="814783"/>
            <a:chOff x="6515161" y="2591286"/>
            <a:chExt cx="90000" cy="1810626"/>
          </a:xfrm>
        </p:grpSpPr>
        <p:sp>
          <p:nvSpPr>
            <p:cNvPr id="68" name="Google Shape;68;p14"/>
            <p:cNvSpPr/>
            <p:nvPr/>
          </p:nvSpPr>
          <p:spPr>
            <a:xfrm>
              <a:off x="6515161" y="2591286"/>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69" name="Google Shape;69;p14"/>
            <p:cNvSpPr/>
            <p:nvPr/>
          </p:nvSpPr>
          <p:spPr>
            <a:xfrm>
              <a:off x="6515161" y="3021443"/>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70" name="Google Shape;70;p14"/>
            <p:cNvSpPr/>
            <p:nvPr/>
          </p:nvSpPr>
          <p:spPr>
            <a:xfrm>
              <a:off x="6515161" y="3451600"/>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71" name="Google Shape;71;p14"/>
            <p:cNvSpPr/>
            <p:nvPr/>
          </p:nvSpPr>
          <p:spPr>
            <a:xfrm>
              <a:off x="6515161" y="3881757"/>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72" name="Google Shape;72;p14"/>
            <p:cNvSpPr/>
            <p:nvPr/>
          </p:nvSpPr>
          <p:spPr>
            <a:xfrm>
              <a:off x="6515161" y="4311912"/>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sp>
        <p:nvSpPr>
          <p:cNvPr id="73" name="Google Shape;73;p14"/>
          <p:cNvSpPr/>
          <p:nvPr/>
        </p:nvSpPr>
        <p:spPr>
          <a:xfrm>
            <a:off x="8275795" y="498273"/>
            <a:ext cx="315686" cy="315686"/>
          </a:xfrm>
          <a:prstGeom prst="donut">
            <a:avLst>
              <a:gd name="adj" fmla="val 25000"/>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PPTMON slide">
  <p:cSld name="1_PPTMON slide">
    <p:spTree>
      <p:nvGrpSpPr>
        <p:cNvPr id="1" name="Shape 74"/>
        <p:cNvGrpSpPr/>
        <p:nvPr/>
      </p:nvGrpSpPr>
      <p:grpSpPr>
        <a:xfrm>
          <a:off x="0" y="0"/>
          <a:ext cx="0" cy="0"/>
          <a:chOff x="0" y="0"/>
          <a:chExt cx="0" cy="0"/>
        </a:xfrm>
      </p:grpSpPr>
      <p:pic>
        <p:nvPicPr>
          <p:cNvPr id="75" name="Google Shape;75;p15">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76" name="Google Shape;76;p15">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77" name="Google Shape;77;p15"/>
          <p:cNvPicPr preferRelativeResize="0"/>
          <p:nvPr/>
        </p:nvPicPr>
        <p:blipFill rotWithShape="1">
          <a:blip r:embed="rId6">
            <a:alphaModFix/>
          </a:blip>
          <a:srcRect/>
          <a:stretch/>
        </p:blipFill>
        <p:spPr>
          <a:xfrm>
            <a:off x="8382929" y="4046934"/>
            <a:ext cx="761071" cy="1096566"/>
          </a:xfrm>
          <a:prstGeom prst="rect">
            <a:avLst/>
          </a:prstGeom>
          <a:noFill/>
          <a:ln>
            <a:noFill/>
          </a:ln>
        </p:spPr>
      </p:pic>
      <p:pic>
        <p:nvPicPr>
          <p:cNvPr id="78" name="Google Shape;78;p15"/>
          <p:cNvPicPr preferRelativeResize="0"/>
          <p:nvPr/>
        </p:nvPicPr>
        <p:blipFill rotWithShape="1">
          <a:blip r:embed="rId7">
            <a:alphaModFix/>
          </a:blip>
          <a:srcRect/>
          <a:stretch/>
        </p:blipFill>
        <p:spPr>
          <a:xfrm>
            <a:off x="0" y="0"/>
            <a:ext cx="1144777" cy="1096566"/>
          </a:xfrm>
          <a:prstGeom prst="rect">
            <a:avLst/>
          </a:prstGeom>
          <a:noFill/>
          <a:ln>
            <a:noFill/>
          </a:ln>
        </p:spPr>
      </p:pic>
      <p:sp>
        <p:nvSpPr>
          <p:cNvPr id="79" name="Google Shape;79;p15"/>
          <p:cNvSpPr/>
          <p:nvPr/>
        </p:nvSpPr>
        <p:spPr>
          <a:xfrm>
            <a:off x="1115319" y="850744"/>
            <a:ext cx="315686" cy="315686"/>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80" name="Google Shape;80;p15"/>
          <p:cNvSpPr/>
          <p:nvPr/>
        </p:nvSpPr>
        <p:spPr>
          <a:xfrm>
            <a:off x="8518631" y="3756112"/>
            <a:ext cx="450433" cy="900866"/>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PPTMON slide">
  <p:cSld name="2_PPTMON slide">
    <p:spTree>
      <p:nvGrpSpPr>
        <p:cNvPr id="1" name="Shape 81"/>
        <p:cNvGrpSpPr/>
        <p:nvPr/>
      </p:nvGrpSpPr>
      <p:grpSpPr>
        <a:xfrm>
          <a:off x="0" y="0"/>
          <a:ext cx="0" cy="0"/>
          <a:chOff x="0" y="0"/>
          <a:chExt cx="0" cy="0"/>
        </a:xfrm>
      </p:grpSpPr>
      <p:pic>
        <p:nvPicPr>
          <p:cNvPr id="82" name="Google Shape;82;p16">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83" name="Google Shape;83;p16">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84" name="Google Shape;84;p16"/>
          <p:cNvPicPr preferRelativeResize="0"/>
          <p:nvPr/>
        </p:nvPicPr>
        <p:blipFill rotWithShape="1">
          <a:blip r:embed="rId6">
            <a:alphaModFix/>
          </a:blip>
          <a:srcRect/>
          <a:stretch/>
        </p:blipFill>
        <p:spPr>
          <a:xfrm>
            <a:off x="7999223" y="0"/>
            <a:ext cx="1144777" cy="731043"/>
          </a:xfrm>
          <a:prstGeom prst="rect">
            <a:avLst/>
          </a:prstGeom>
          <a:noFill/>
          <a:ln>
            <a:noFill/>
          </a:ln>
        </p:spPr>
      </p:pic>
      <p:pic>
        <p:nvPicPr>
          <p:cNvPr id="85" name="Google Shape;85;p16"/>
          <p:cNvPicPr preferRelativeResize="0"/>
          <p:nvPr/>
        </p:nvPicPr>
        <p:blipFill rotWithShape="1">
          <a:blip r:embed="rId7">
            <a:alphaModFix/>
          </a:blip>
          <a:srcRect/>
          <a:stretch/>
        </p:blipFill>
        <p:spPr>
          <a:xfrm>
            <a:off x="0" y="4412457"/>
            <a:ext cx="1141606" cy="731043"/>
          </a:xfrm>
          <a:prstGeom prst="rect">
            <a:avLst/>
          </a:prstGeom>
          <a:noFill/>
          <a:ln>
            <a:noFill/>
          </a:ln>
        </p:spPr>
      </p:pic>
      <p:sp>
        <p:nvSpPr>
          <p:cNvPr id="86" name="Google Shape;86;p16"/>
          <p:cNvSpPr/>
          <p:nvPr/>
        </p:nvSpPr>
        <p:spPr>
          <a:xfrm rot="-2700000" flipH="1">
            <a:off x="471519" y="322773"/>
            <a:ext cx="81000" cy="351000"/>
          </a:xfrm>
          <a:prstGeom prst="roundRect">
            <a:avLst>
              <a:gd name="adj" fmla="val 50000"/>
            </a:avLst>
          </a:prstGeom>
          <a:solidFill>
            <a:srgbClr val="FB9A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87" name="Google Shape;87;p16"/>
          <p:cNvSpPr/>
          <p:nvPr/>
        </p:nvSpPr>
        <p:spPr>
          <a:xfrm>
            <a:off x="8942604" y="4519621"/>
            <a:ext cx="201395" cy="402790"/>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88" name="Google Shape;88;p16"/>
          <p:cNvSpPr/>
          <p:nvPr/>
        </p:nvSpPr>
        <p:spPr>
          <a:xfrm flipH="1">
            <a:off x="8150968" y="5063671"/>
            <a:ext cx="881025" cy="79828"/>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nvGrpSpPr>
          <p:cNvPr id="89" name="Google Shape;89;p16"/>
          <p:cNvGrpSpPr/>
          <p:nvPr/>
        </p:nvGrpSpPr>
        <p:grpSpPr>
          <a:xfrm>
            <a:off x="196195" y="4148129"/>
            <a:ext cx="40500" cy="814783"/>
            <a:chOff x="6515161" y="2591286"/>
            <a:chExt cx="90000" cy="1810626"/>
          </a:xfrm>
        </p:grpSpPr>
        <p:sp>
          <p:nvSpPr>
            <p:cNvPr id="90" name="Google Shape;90;p16"/>
            <p:cNvSpPr/>
            <p:nvPr/>
          </p:nvSpPr>
          <p:spPr>
            <a:xfrm>
              <a:off x="6515161" y="2591286"/>
              <a:ext cx="90000" cy="90000"/>
            </a:xfrm>
            <a:prstGeom prst="ellipse">
              <a:avLst/>
            </a:pr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91" name="Google Shape;91;p16"/>
            <p:cNvSpPr/>
            <p:nvPr/>
          </p:nvSpPr>
          <p:spPr>
            <a:xfrm>
              <a:off x="6515161" y="3021443"/>
              <a:ext cx="90000" cy="90000"/>
            </a:xfrm>
            <a:prstGeom prst="ellipse">
              <a:avLst/>
            </a:pr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92" name="Google Shape;92;p16"/>
            <p:cNvSpPr/>
            <p:nvPr/>
          </p:nvSpPr>
          <p:spPr>
            <a:xfrm>
              <a:off x="6515161" y="3451600"/>
              <a:ext cx="90000" cy="90000"/>
            </a:xfrm>
            <a:prstGeom prst="ellipse">
              <a:avLst/>
            </a:pr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93" name="Google Shape;93;p16"/>
            <p:cNvSpPr/>
            <p:nvPr/>
          </p:nvSpPr>
          <p:spPr>
            <a:xfrm>
              <a:off x="6515161" y="3881757"/>
              <a:ext cx="90000" cy="90000"/>
            </a:xfrm>
            <a:prstGeom prst="ellipse">
              <a:avLst/>
            </a:pr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94" name="Google Shape;94;p16"/>
            <p:cNvSpPr/>
            <p:nvPr/>
          </p:nvSpPr>
          <p:spPr>
            <a:xfrm>
              <a:off x="6515161" y="4311912"/>
              <a:ext cx="90000" cy="90000"/>
            </a:xfrm>
            <a:prstGeom prst="ellipse">
              <a:avLst/>
            </a:pr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sp>
        <p:nvSpPr>
          <p:cNvPr id="95" name="Google Shape;95;p16"/>
          <p:cNvSpPr/>
          <p:nvPr/>
        </p:nvSpPr>
        <p:spPr>
          <a:xfrm>
            <a:off x="8275795" y="498273"/>
            <a:ext cx="315686" cy="315686"/>
          </a:xfrm>
          <a:prstGeom prst="donut">
            <a:avLst>
              <a:gd name="adj" fmla="val 25000"/>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PPTMON slide">
  <p:cSld name="3_PPTMON slide">
    <p:spTree>
      <p:nvGrpSpPr>
        <p:cNvPr id="1" name="Shape 96"/>
        <p:cNvGrpSpPr/>
        <p:nvPr/>
      </p:nvGrpSpPr>
      <p:grpSpPr>
        <a:xfrm>
          <a:off x="0" y="0"/>
          <a:ext cx="0" cy="0"/>
          <a:chOff x="0" y="0"/>
          <a:chExt cx="0" cy="0"/>
        </a:xfrm>
      </p:grpSpPr>
      <p:pic>
        <p:nvPicPr>
          <p:cNvPr id="97" name="Google Shape;97;p17">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98" name="Google Shape;98;p17">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99" name="Google Shape;99;p17"/>
          <p:cNvPicPr preferRelativeResize="0"/>
          <p:nvPr/>
        </p:nvPicPr>
        <p:blipFill rotWithShape="1">
          <a:blip r:embed="rId6">
            <a:alphaModFix/>
          </a:blip>
          <a:srcRect/>
          <a:stretch/>
        </p:blipFill>
        <p:spPr>
          <a:xfrm>
            <a:off x="8382929" y="4046934"/>
            <a:ext cx="761071" cy="1096566"/>
          </a:xfrm>
          <a:prstGeom prst="rect">
            <a:avLst/>
          </a:prstGeom>
          <a:noFill/>
          <a:ln>
            <a:noFill/>
          </a:ln>
        </p:spPr>
      </p:pic>
      <p:pic>
        <p:nvPicPr>
          <p:cNvPr id="100" name="Google Shape;100;p17"/>
          <p:cNvPicPr preferRelativeResize="0"/>
          <p:nvPr/>
        </p:nvPicPr>
        <p:blipFill rotWithShape="1">
          <a:blip r:embed="rId7">
            <a:alphaModFix/>
          </a:blip>
          <a:srcRect/>
          <a:stretch/>
        </p:blipFill>
        <p:spPr>
          <a:xfrm>
            <a:off x="0" y="0"/>
            <a:ext cx="1144777" cy="1096566"/>
          </a:xfrm>
          <a:prstGeom prst="rect">
            <a:avLst/>
          </a:prstGeom>
          <a:noFill/>
          <a:ln>
            <a:noFill/>
          </a:ln>
        </p:spPr>
      </p:pic>
      <p:sp>
        <p:nvSpPr>
          <p:cNvPr id="101" name="Google Shape;101;p17"/>
          <p:cNvSpPr/>
          <p:nvPr/>
        </p:nvSpPr>
        <p:spPr>
          <a:xfrm>
            <a:off x="278142" y="151462"/>
            <a:ext cx="294246" cy="588491"/>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nvGrpSpPr>
          <p:cNvPr id="102" name="Google Shape;102;p17"/>
          <p:cNvGrpSpPr/>
          <p:nvPr/>
        </p:nvGrpSpPr>
        <p:grpSpPr>
          <a:xfrm>
            <a:off x="8076517" y="4501267"/>
            <a:ext cx="562624" cy="315686"/>
            <a:chOff x="6096000" y="1219200"/>
            <a:chExt cx="928006" cy="520700"/>
          </a:xfrm>
        </p:grpSpPr>
        <p:sp>
          <p:nvSpPr>
            <p:cNvPr id="103" name="Google Shape;103;p17"/>
            <p:cNvSpPr/>
            <p:nvPr/>
          </p:nvSpPr>
          <p:spPr>
            <a:xfrm>
              <a:off x="6503306" y="1219200"/>
              <a:ext cx="520700" cy="520700"/>
            </a:xfrm>
            <a:prstGeom prst="ellipse">
              <a:avLst/>
            </a:prstGeom>
            <a:solidFill>
              <a:srgbClr val="EE5A4E"/>
            </a:solidFill>
            <a:ln w="34925" cap="flat" cmpd="sng">
              <a:solidFill>
                <a:srgbClr val="EE5A4E"/>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04" name="Google Shape;104;p17"/>
            <p:cNvSpPr/>
            <p:nvPr/>
          </p:nvSpPr>
          <p:spPr>
            <a:xfrm>
              <a:off x="6096000" y="1219200"/>
              <a:ext cx="520700" cy="520700"/>
            </a:xfrm>
            <a:prstGeom prst="ellipse">
              <a:avLst/>
            </a:prstGeom>
            <a:noFill/>
            <a:ln w="34925" cap="flat" cmpd="sng">
              <a:solidFill>
                <a:srgbClr val="40CEE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sp>
        <p:nvSpPr>
          <p:cNvPr id="105" name="Google Shape;105;p17"/>
          <p:cNvSpPr/>
          <p:nvPr/>
        </p:nvSpPr>
        <p:spPr>
          <a:xfrm rot="5400000">
            <a:off x="8365771" y="-129996"/>
            <a:ext cx="231052" cy="999000"/>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PPTMON slide">
  <p:cSld name="4_PPTMON slide">
    <p:spTree>
      <p:nvGrpSpPr>
        <p:cNvPr id="1" name="Shape 106"/>
        <p:cNvGrpSpPr/>
        <p:nvPr/>
      </p:nvGrpSpPr>
      <p:grpSpPr>
        <a:xfrm>
          <a:off x="0" y="0"/>
          <a:ext cx="0" cy="0"/>
          <a:chOff x="0" y="0"/>
          <a:chExt cx="0" cy="0"/>
        </a:xfrm>
      </p:grpSpPr>
      <p:pic>
        <p:nvPicPr>
          <p:cNvPr id="107" name="Google Shape;107;p18">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08" name="Google Shape;108;p18">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09" name="Google Shape;109;p18"/>
          <p:cNvPicPr preferRelativeResize="0"/>
          <p:nvPr/>
        </p:nvPicPr>
        <p:blipFill rotWithShape="1">
          <a:blip r:embed="rId6">
            <a:alphaModFix/>
          </a:blip>
          <a:srcRect/>
          <a:stretch/>
        </p:blipFill>
        <p:spPr>
          <a:xfrm>
            <a:off x="7999223" y="0"/>
            <a:ext cx="1144777" cy="731043"/>
          </a:xfrm>
          <a:prstGeom prst="rect">
            <a:avLst/>
          </a:prstGeom>
          <a:noFill/>
          <a:ln>
            <a:noFill/>
          </a:ln>
        </p:spPr>
      </p:pic>
      <p:pic>
        <p:nvPicPr>
          <p:cNvPr id="110" name="Google Shape;110;p18"/>
          <p:cNvPicPr preferRelativeResize="0"/>
          <p:nvPr/>
        </p:nvPicPr>
        <p:blipFill rotWithShape="1">
          <a:blip r:embed="rId7">
            <a:alphaModFix/>
          </a:blip>
          <a:srcRect/>
          <a:stretch/>
        </p:blipFill>
        <p:spPr>
          <a:xfrm>
            <a:off x="0" y="4046934"/>
            <a:ext cx="1144777" cy="1096566"/>
          </a:xfrm>
          <a:prstGeom prst="rect">
            <a:avLst/>
          </a:prstGeom>
          <a:noFill/>
          <a:ln>
            <a:noFill/>
          </a:ln>
        </p:spPr>
      </p:pic>
      <p:sp>
        <p:nvSpPr>
          <p:cNvPr id="111" name="Google Shape;111;p18"/>
          <p:cNvSpPr/>
          <p:nvPr/>
        </p:nvSpPr>
        <p:spPr>
          <a:xfrm>
            <a:off x="254782" y="4207021"/>
            <a:ext cx="294246" cy="588491"/>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nvGrpSpPr>
          <p:cNvPr id="112" name="Google Shape;112;p18"/>
          <p:cNvGrpSpPr/>
          <p:nvPr/>
        </p:nvGrpSpPr>
        <p:grpSpPr>
          <a:xfrm>
            <a:off x="8076517" y="4501267"/>
            <a:ext cx="562624" cy="315686"/>
            <a:chOff x="6096000" y="1219200"/>
            <a:chExt cx="928006" cy="520700"/>
          </a:xfrm>
        </p:grpSpPr>
        <p:sp>
          <p:nvSpPr>
            <p:cNvPr id="113" name="Google Shape;113;p18"/>
            <p:cNvSpPr/>
            <p:nvPr/>
          </p:nvSpPr>
          <p:spPr>
            <a:xfrm>
              <a:off x="6503306" y="1219200"/>
              <a:ext cx="520700" cy="520700"/>
            </a:xfrm>
            <a:prstGeom prst="ellipse">
              <a:avLst/>
            </a:prstGeom>
            <a:solidFill>
              <a:srgbClr val="EE5A4E"/>
            </a:solidFill>
            <a:ln w="34925" cap="flat" cmpd="sng">
              <a:solidFill>
                <a:srgbClr val="EE5A4E"/>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14" name="Google Shape;114;p18"/>
            <p:cNvSpPr/>
            <p:nvPr/>
          </p:nvSpPr>
          <p:spPr>
            <a:xfrm>
              <a:off x="6096000" y="1219200"/>
              <a:ext cx="520700" cy="520700"/>
            </a:xfrm>
            <a:prstGeom prst="ellipse">
              <a:avLst/>
            </a:prstGeom>
            <a:noFill/>
            <a:ln w="34925" cap="flat" cmpd="sng">
              <a:solidFill>
                <a:srgbClr val="40CEE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sp>
        <p:nvSpPr>
          <p:cNvPr id="115" name="Google Shape;115;p18"/>
          <p:cNvSpPr/>
          <p:nvPr/>
        </p:nvSpPr>
        <p:spPr>
          <a:xfrm rot="5400000">
            <a:off x="8438434" y="-215816"/>
            <a:ext cx="85728" cy="999000"/>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0_PPTMON slide">
  <p:cSld name="10_PPTMON slide">
    <p:spTree>
      <p:nvGrpSpPr>
        <p:cNvPr id="1" name="Shape 116"/>
        <p:cNvGrpSpPr/>
        <p:nvPr/>
      </p:nvGrpSpPr>
      <p:grpSpPr>
        <a:xfrm>
          <a:off x="0" y="0"/>
          <a:ext cx="0" cy="0"/>
          <a:chOff x="0" y="0"/>
          <a:chExt cx="0" cy="0"/>
        </a:xfrm>
      </p:grpSpPr>
      <p:pic>
        <p:nvPicPr>
          <p:cNvPr id="117" name="Google Shape;117;p19">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18" name="Google Shape;118;p19">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
        <p:nvSpPr>
          <p:cNvPr id="119" name="Google Shape;119;p19"/>
          <p:cNvSpPr>
            <a:spLocks noGrp="1"/>
          </p:cNvSpPr>
          <p:nvPr>
            <p:ph type="pic" idx="2"/>
          </p:nvPr>
        </p:nvSpPr>
        <p:spPr>
          <a:xfrm>
            <a:off x="5336381" y="740569"/>
            <a:ext cx="2662238" cy="3662362"/>
          </a:xfrm>
          <a:prstGeom prst="rect">
            <a:avLst/>
          </a:prstGeom>
          <a:solidFill>
            <a:srgbClr val="F2F2F2"/>
          </a:solidFill>
          <a:ln>
            <a:noFill/>
          </a:ln>
        </p:spPr>
        <p:txBody>
          <a:bodyPr spcFirstLastPara="1" wrap="square" lIns="68575" tIns="729000" rIns="68575" bIns="34275" anchor="ctr" anchorCtr="1">
            <a:noAutofit/>
          </a:bodyPr>
          <a:lstStyle>
            <a:lvl1pPr marR="0" lvl="0" algn="ctr"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pic>
        <p:nvPicPr>
          <p:cNvPr id="120" name="Google Shape;120;p19"/>
          <p:cNvPicPr preferRelativeResize="0"/>
          <p:nvPr/>
        </p:nvPicPr>
        <p:blipFill rotWithShape="1">
          <a:blip r:embed="rId6">
            <a:alphaModFix/>
          </a:blip>
          <a:srcRect/>
          <a:stretch/>
        </p:blipFill>
        <p:spPr>
          <a:xfrm>
            <a:off x="7144" y="0"/>
            <a:ext cx="761071" cy="731043"/>
          </a:xfrm>
          <a:prstGeom prst="rect">
            <a:avLst/>
          </a:prstGeom>
          <a:noFill/>
          <a:ln>
            <a:noFill/>
          </a:ln>
        </p:spPr>
      </p:pic>
      <p:pic>
        <p:nvPicPr>
          <p:cNvPr id="121" name="Google Shape;121;p19"/>
          <p:cNvPicPr preferRelativeResize="0"/>
          <p:nvPr/>
        </p:nvPicPr>
        <p:blipFill rotWithShape="1">
          <a:blip r:embed="rId7">
            <a:alphaModFix/>
          </a:blip>
          <a:srcRect/>
          <a:stretch/>
        </p:blipFill>
        <p:spPr>
          <a:xfrm>
            <a:off x="4571838" y="4412457"/>
            <a:ext cx="1144777" cy="731043"/>
          </a:xfrm>
          <a:prstGeom prst="rect">
            <a:avLst/>
          </a:prstGeom>
          <a:noFill/>
          <a:ln>
            <a:noFill/>
          </a:ln>
        </p:spPr>
      </p:pic>
      <p:pic>
        <p:nvPicPr>
          <p:cNvPr id="122" name="Google Shape;122;p19"/>
          <p:cNvPicPr preferRelativeResize="0"/>
          <p:nvPr/>
        </p:nvPicPr>
        <p:blipFill rotWithShape="1">
          <a:blip r:embed="rId8">
            <a:alphaModFix/>
          </a:blip>
          <a:srcRect/>
          <a:stretch/>
        </p:blipFill>
        <p:spPr>
          <a:xfrm>
            <a:off x="8382929" y="4046934"/>
            <a:ext cx="761071" cy="1096566"/>
          </a:xfrm>
          <a:prstGeom prst="rect">
            <a:avLst/>
          </a:prstGeom>
          <a:noFill/>
          <a:ln>
            <a:noFill/>
          </a:ln>
        </p:spPr>
      </p:pic>
      <p:sp>
        <p:nvSpPr>
          <p:cNvPr id="123" name="Google Shape;123;p19"/>
          <p:cNvSpPr/>
          <p:nvPr/>
        </p:nvSpPr>
        <p:spPr>
          <a:xfrm>
            <a:off x="587239" y="548283"/>
            <a:ext cx="361950" cy="36195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24" name="Google Shape;124;p19"/>
          <p:cNvSpPr/>
          <p:nvPr/>
        </p:nvSpPr>
        <p:spPr>
          <a:xfrm>
            <a:off x="8185184" y="3853053"/>
            <a:ext cx="395490" cy="790980"/>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PPTMON slide">
  <p:cSld name="6_PPTMON slide">
    <p:spTree>
      <p:nvGrpSpPr>
        <p:cNvPr id="1" name="Shape 125"/>
        <p:cNvGrpSpPr/>
        <p:nvPr/>
      </p:nvGrpSpPr>
      <p:grpSpPr>
        <a:xfrm>
          <a:off x="0" y="0"/>
          <a:ext cx="0" cy="0"/>
          <a:chOff x="0" y="0"/>
          <a:chExt cx="0" cy="0"/>
        </a:xfrm>
      </p:grpSpPr>
      <p:sp>
        <p:nvSpPr>
          <p:cNvPr id="126" name="Google Shape;126;p20"/>
          <p:cNvSpPr/>
          <p:nvPr/>
        </p:nvSpPr>
        <p:spPr>
          <a:xfrm flipH="1">
            <a:off x="8606377" y="368713"/>
            <a:ext cx="330942" cy="661884"/>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pic>
        <p:nvPicPr>
          <p:cNvPr id="127" name="Google Shape;127;p20">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28" name="Google Shape;128;p20">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29" name="Google Shape;129;p20"/>
          <p:cNvPicPr preferRelativeResize="0"/>
          <p:nvPr/>
        </p:nvPicPr>
        <p:blipFill rotWithShape="1">
          <a:blip r:embed="rId6">
            <a:alphaModFix/>
          </a:blip>
          <a:srcRect/>
          <a:stretch/>
        </p:blipFill>
        <p:spPr>
          <a:xfrm>
            <a:off x="8382929" y="4412457"/>
            <a:ext cx="761071" cy="731043"/>
          </a:xfrm>
          <a:prstGeom prst="rect">
            <a:avLst/>
          </a:prstGeom>
          <a:noFill/>
          <a:ln>
            <a:noFill/>
          </a:ln>
        </p:spPr>
      </p:pic>
      <p:pic>
        <p:nvPicPr>
          <p:cNvPr id="130" name="Google Shape;130;p20"/>
          <p:cNvPicPr preferRelativeResize="0"/>
          <p:nvPr/>
        </p:nvPicPr>
        <p:blipFill rotWithShape="1">
          <a:blip r:embed="rId7">
            <a:alphaModFix/>
          </a:blip>
          <a:srcRect/>
          <a:stretch/>
        </p:blipFill>
        <p:spPr>
          <a:xfrm>
            <a:off x="0" y="0"/>
            <a:ext cx="1525312" cy="365521"/>
          </a:xfrm>
          <a:prstGeom prst="rect">
            <a:avLst/>
          </a:prstGeom>
          <a:noFill/>
          <a:ln>
            <a:noFill/>
          </a:ln>
        </p:spPr>
      </p:pic>
      <p:pic>
        <p:nvPicPr>
          <p:cNvPr id="131" name="Google Shape;131;p20"/>
          <p:cNvPicPr preferRelativeResize="0"/>
          <p:nvPr/>
        </p:nvPicPr>
        <p:blipFill rotWithShape="1">
          <a:blip r:embed="rId8">
            <a:alphaModFix/>
          </a:blip>
          <a:srcRect/>
          <a:stretch/>
        </p:blipFill>
        <p:spPr>
          <a:xfrm>
            <a:off x="380535" y="4412457"/>
            <a:ext cx="1144777" cy="731043"/>
          </a:xfrm>
          <a:prstGeom prst="rect">
            <a:avLst/>
          </a:prstGeom>
          <a:noFill/>
          <a:ln>
            <a:noFill/>
          </a:ln>
        </p:spPr>
      </p:pic>
      <p:sp>
        <p:nvSpPr>
          <p:cNvPr id="132" name="Google Shape;132;p20"/>
          <p:cNvSpPr/>
          <p:nvPr/>
        </p:nvSpPr>
        <p:spPr>
          <a:xfrm>
            <a:off x="221577" y="152075"/>
            <a:ext cx="330942" cy="661884"/>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33" name="Google Shape;133;p20"/>
          <p:cNvSpPr/>
          <p:nvPr/>
        </p:nvSpPr>
        <p:spPr>
          <a:xfrm rot="-2700000">
            <a:off x="391214" y="4315876"/>
            <a:ext cx="81000" cy="855044"/>
          </a:xfrm>
          <a:prstGeom prst="roundRect">
            <a:avLst>
              <a:gd name="adj" fmla="val 50000"/>
            </a:avLst>
          </a:prstGeom>
          <a:solidFill>
            <a:srgbClr val="FB9A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34" name="Google Shape;134;p20"/>
          <p:cNvSpPr/>
          <p:nvPr/>
        </p:nvSpPr>
        <p:spPr>
          <a:xfrm>
            <a:off x="8444343" y="4148128"/>
            <a:ext cx="95250" cy="999000"/>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nvGrpSpPr>
          <p:cNvPr id="135" name="Google Shape;135;p20"/>
          <p:cNvGrpSpPr/>
          <p:nvPr/>
        </p:nvGrpSpPr>
        <p:grpSpPr>
          <a:xfrm>
            <a:off x="8728632" y="3333346"/>
            <a:ext cx="40500" cy="814783"/>
            <a:chOff x="6515161" y="2591286"/>
            <a:chExt cx="90000" cy="1810626"/>
          </a:xfrm>
        </p:grpSpPr>
        <p:sp>
          <p:nvSpPr>
            <p:cNvPr id="136" name="Google Shape;136;p20"/>
            <p:cNvSpPr/>
            <p:nvPr/>
          </p:nvSpPr>
          <p:spPr>
            <a:xfrm>
              <a:off x="6515161" y="2591286"/>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37" name="Google Shape;137;p20"/>
            <p:cNvSpPr/>
            <p:nvPr/>
          </p:nvSpPr>
          <p:spPr>
            <a:xfrm>
              <a:off x="6515161" y="3021443"/>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38" name="Google Shape;138;p20"/>
            <p:cNvSpPr/>
            <p:nvPr/>
          </p:nvSpPr>
          <p:spPr>
            <a:xfrm>
              <a:off x="6515161" y="3451600"/>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39" name="Google Shape;139;p20"/>
            <p:cNvSpPr/>
            <p:nvPr/>
          </p:nvSpPr>
          <p:spPr>
            <a:xfrm>
              <a:off x="6515161" y="3881757"/>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40" name="Google Shape;140;p20"/>
            <p:cNvSpPr/>
            <p:nvPr/>
          </p:nvSpPr>
          <p:spPr>
            <a:xfrm>
              <a:off x="6515161" y="4311912"/>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sp>
        <p:nvSpPr>
          <p:cNvPr id="141" name="Google Shape;141;p20"/>
          <p:cNvSpPr/>
          <p:nvPr/>
        </p:nvSpPr>
        <p:spPr>
          <a:xfrm>
            <a:off x="8444343" y="257013"/>
            <a:ext cx="315686" cy="315686"/>
          </a:xfrm>
          <a:prstGeom prst="donut">
            <a:avLst>
              <a:gd name="adj" fmla="val 25000"/>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PPTMON slide">
  <p:cSld name="5_PPTMON slide">
    <p:spTree>
      <p:nvGrpSpPr>
        <p:cNvPr id="1" name="Shape 142"/>
        <p:cNvGrpSpPr/>
        <p:nvPr/>
      </p:nvGrpSpPr>
      <p:grpSpPr>
        <a:xfrm>
          <a:off x="0" y="0"/>
          <a:ext cx="0" cy="0"/>
          <a:chOff x="0" y="0"/>
          <a:chExt cx="0" cy="0"/>
        </a:xfrm>
      </p:grpSpPr>
      <p:pic>
        <p:nvPicPr>
          <p:cNvPr id="143" name="Google Shape;143;p21">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44" name="Google Shape;144;p21">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45" name="Google Shape;145;p21"/>
          <p:cNvPicPr preferRelativeResize="0"/>
          <p:nvPr/>
        </p:nvPicPr>
        <p:blipFill rotWithShape="1">
          <a:blip r:embed="rId6">
            <a:alphaModFix/>
          </a:blip>
          <a:srcRect/>
          <a:stretch/>
        </p:blipFill>
        <p:spPr>
          <a:xfrm>
            <a:off x="8381143" y="2940929"/>
            <a:ext cx="761071" cy="731043"/>
          </a:xfrm>
          <a:prstGeom prst="rect">
            <a:avLst/>
          </a:prstGeom>
          <a:noFill/>
          <a:ln>
            <a:noFill/>
          </a:ln>
        </p:spPr>
      </p:pic>
      <p:pic>
        <p:nvPicPr>
          <p:cNvPr id="146" name="Google Shape;146;p21"/>
          <p:cNvPicPr preferRelativeResize="0"/>
          <p:nvPr/>
        </p:nvPicPr>
        <p:blipFill rotWithShape="1">
          <a:blip r:embed="rId7">
            <a:alphaModFix/>
          </a:blip>
          <a:srcRect/>
          <a:stretch/>
        </p:blipFill>
        <p:spPr>
          <a:xfrm>
            <a:off x="8763465" y="4046934"/>
            <a:ext cx="380535" cy="1096566"/>
          </a:xfrm>
          <a:prstGeom prst="rect">
            <a:avLst/>
          </a:prstGeom>
          <a:noFill/>
          <a:ln>
            <a:noFill/>
          </a:ln>
        </p:spPr>
      </p:pic>
      <p:pic>
        <p:nvPicPr>
          <p:cNvPr id="147" name="Google Shape;147;p21"/>
          <p:cNvPicPr preferRelativeResize="0"/>
          <p:nvPr/>
        </p:nvPicPr>
        <p:blipFill rotWithShape="1">
          <a:blip r:embed="rId8">
            <a:alphaModFix/>
          </a:blip>
          <a:srcRect/>
          <a:stretch/>
        </p:blipFill>
        <p:spPr>
          <a:xfrm>
            <a:off x="0" y="0"/>
            <a:ext cx="761071" cy="1462088"/>
          </a:xfrm>
          <a:prstGeom prst="rect">
            <a:avLst/>
          </a:prstGeom>
          <a:noFill/>
          <a:ln>
            <a:noFill/>
          </a:ln>
        </p:spPr>
      </p:pic>
      <p:sp>
        <p:nvSpPr>
          <p:cNvPr id="148" name="Google Shape;148;p21"/>
          <p:cNvSpPr/>
          <p:nvPr/>
        </p:nvSpPr>
        <p:spPr>
          <a:xfrm rot="5400000">
            <a:off x="957355" y="486885"/>
            <a:ext cx="231052" cy="999000"/>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nvGrpSpPr>
          <p:cNvPr id="149" name="Google Shape;149;p21"/>
          <p:cNvGrpSpPr/>
          <p:nvPr/>
        </p:nvGrpSpPr>
        <p:grpSpPr>
          <a:xfrm>
            <a:off x="433063" y="4024757"/>
            <a:ext cx="40500" cy="814783"/>
            <a:chOff x="6515161" y="2591286"/>
            <a:chExt cx="90000" cy="1810626"/>
          </a:xfrm>
        </p:grpSpPr>
        <p:sp>
          <p:nvSpPr>
            <p:cNvPr id="150" name="Google Shape;150;p21"/>
            <p:cNvSpPr/>
            <p:nvPr/>
          </p:nvSpPr>
          <p:spPr>
            <a:xfrm>
              <a:off x="6515161" y="2591286"/>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51" name="Google Shape;151;p21"/>
            <p:cNvSpPr/>
            <p:nvPr/>
          </p:nvSpPr>
          <p:spPr>
            <a:xfrm>
              <a:off x="6515161" y="3021443"/>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52" name="Google Shape;152;p21"/>
            <p:cNvSpPr/>
            <p:nvPr/>
          </p:nvSpPr>
          <p:spPr>
            <a:xfrm>
              <a:off x="6515161" y="3451600"/>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53" name="Google Shape;153;p21"/>
            <p:cNvSpPr/>
            <p:nvPr/>
          </p:nvSpPr>
          <p:spPr>
            <a:xfrm>
              <a:off x="6515161" y="3881757"/>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54" name="Google Shape;154;p21"/>
            <p:cNvSpPr/>
            <p:nvPr/>
          </p:nvSpPr>
          <p:spPr>
            <a:xfrm>
              <a:off x="6515161" y="4311912"/>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sp>
        <p:nvSpPr>
          <p:cNvPr id="155" name="Google Shape;155;p21"/>
          <p:cNvSpPr/>
          <p:nvPr/>
        </p:nvSpPr>
        <p:spPr>
          <a:xfrm>
            <a:off x="8275795" y="498273"/>
            <a:ext cx="315686" cy="315686"/>
          </a:xfrm>
          <a:prstGeom prst="donut">
            <a:avLst>
              <a:gd name="adj" fmla="val 25000"/>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_PPTMON slide">
  <p:cSld name="7_PPTMON slide">
    <p:spTree>
      <p:nvGrpSpPr>
        <p:cNvPr id="1" name="Shape 156"/>
        <p:cNvGrpSpPr/>
        <p:nvPr/>
      </p:nvGrpSpPr>
      <p:grpSpPr>
        <a:xfrm>
          <a:off x="0" y="0"/>
          <a:ext cx="0" cy="0"/>
          <a:chOff x="0" y="0"/>
          <a:chExt cx="0" cy="0"/>
        </a:xfrm>
      </p:grpSpPr>
      <p:pic>
        <p:nvPicPr>
          <p:cNvPr id="157" name="Google Shape;157;p22">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58" name="Google Shape;158;p22">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59" name="Google Shape;159;p22"/>
          <p:cNvPicPr preferRelativeResize="0"/>
          <p:nvPr/>
        </p:nvPicPr>
        <p:blipFill rotWithShape="1">
          <a:blip r:embed="rId6">
            <a:alphaModFix/>
          </a:blip>
          <a:srcRect/>
          <a:stretch/>
        </p:blipFill>
        <p:spPr>
          <a:xfrm>
            <a:off x="8382929" y="0"/>
            <a:ext cx="761071" cy="1096566"/>
          </a:xfrm>
          <a:prstGeom prst="rect">
            <a:avLst/>
          </a:prstGeom>
          <a:noFill/>
          <a:ln>
            <a:noFill/>
          </a:ln>
        </p:spPr>
      </p:pic>
      <p:pic>
        <p:nvPicPr>
          <p:cNvPr id="160" name="Google Shape;160;p22"/>
          <p:cNvPicPr preferRelativeResize="0"/>
          <p:nvPr/>
        </p:nvPicPr>
        <p:blipFill rotWithShape="1">
          <a:blip r:embed="rId7">
            <a:alphaModFix/>
          </a:blip>
          <a:srcRect/>
          <a:stretch/>
        </p:blipFill>
        <p:spPr>
          <a:xfrm>
            <a:off x="0" y="4046934"/>
            <a:ext cx="761071" cy="1096566"/>
          </a:xfrm>
          <a:prstGeom prst="rect">
            <a:avLst/>
          </a:prstGeom>
          <a:noFill/>
          <a:ln>
            <a:noFill/>
          </a:ln>
        </p:spPr>
      </p:pic>
      <p:pic>
        <p:nvPicPr>
          <p:cNvPr id="161" name="Google Shape;161;p22"/>
          <p:cNvPicPr preferRelativeResize="0"/>
          <p:nvPr/>
        </p:nvPicPr>
        <p:blipFill rotWithShape="1">
          <a:blip r:embed="rId8">
            <a:alphaModFix/>
          </a:blip>
          <a:srcRect/>
          <a:stretch/>
        </p:blipFill>
        <p:spPr>
          <a:xfrm>
            <a:off x="3809345" y="0"/>
            <a:ext cx="1525312" cy="365521"/>
          </a:xfrm>
          <a:prstGeom prst="rect">
            <a:avLst/>
          </a:prstGeom>
          <a:noFill/>
          <a:ln>
            <a:noFill/>
          </a:ln>
        </p:spPr>
      </p:pic>
      <p:sp>
        <p:nvSpPr>
          <p:cNvPr id="162" name="Google Shape;162;p22"/>
          <p:cNvSpPr/>
          <p:nvPr/>
        </p:nvSpPr>
        <p:spPr>
          <a:xfrm>
            <a:off x="233412" y="254037"/>
            <a:ext cx="294246" cy="588491"/>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63" name="Google Shape;163;p22"/>
          <p:cNvSpPr/>
          <p:nvPr/>
        </p:nvSpPr>
        <p:spPr>
          <a:xfrm>
            <a:off x="603228" y="4606126"/>
            <a:ext cx="315686" cy="315686"/>
          </a:xfrm>
          <a:prstGeom prst="ellipse">
            <a:avLst/>
          </a:prstGeom>
          <a:solidFill>
            <a:srgbClr val="EE5A4E"/>
          </a:solidFill>
          <a:ln w="34925" cap="flat" cmpd="sng">
            <a:solidFill>
              <a:srgbClr val="EE5A4E"/>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64" name="Google Shape;164;p22"/>
          <p:cNvSpPr/>
          <p:nvPr/>
        </p:nvSpPr>
        <p:spPr>
          <a:xfrm>
            <a:off x="8225087" y="390439"/>
            <a:ext cx="315686" cy="315686"/>
          </a:xfrm>
          <a:prstGeom prst="ellipse">
            <a:avLst/>
          </a:prstGeom>
          <a:noFill/>
          <a:ln w="34925" cap="flat" cmpd="sng">
            <a:solidFill>
              <a:srgbClr val="40CEE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8_PPTMON slide">
  <p:cSld name="8_PPTMON slide">
    <p:spTree>
      <p:nvGrpSpPr>
        <p:cNvPr id="1" name="Shape 165"/>
        <p:cNvGrpSpPr/>
        <p:nvPr/>
      </p:nvGrpSpPr>
      <p:grpSpPr>
        <a:xfrm>
          <a:off x="0" y="0"/>
          <a:ext cx="0" cy="0"/>
          <a:chOff x="0" y="0"/>
          <a:chExt cx="0" cy="0"/>
        </a:xfrm>
      </p:grpSpPr>
      <p:pic>
        <p:nvPicPr>
          <p:cNvPr id="166" name="Google Shape;166;p23">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67" name="Google Shape;167;p23">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168" name="Google Shape;168;p23"/>
          <p:cNvPicPr preferRelativeResize="0"/>
          <p:nvPr/>
        </p:nvPicPr>
        <p:blipFill rotWithShape="1">
          <a:blip r:embed="rId6">
            <a:alphaModFix/>
          </a:blip>
          <a:srcRect/>
          <a:stretch/>
        </p:blipFill>
        <p:spPr>
          <a:xfrm>
            <a:off x="1786" y="370807"/>
            <a:ext cx="761071" cy="1096566"/>
          </a:xfrm>
          <a:prstGeom prst="rect">
            <a:avLst/>
          </a:prstGeom>
          <a:noFill/>
          <a:ln>
            <a:noFill/>
          </a:ln>
        </p:spPr>
      </p:pic>
      <p:pic>
        <p:nvPicPr>
          <p:cNvPr id="169" name="Google Shape;169;p23"/>
          <p:cNvPicPr preferRelativeResize="0"/>
          <p:nvPr/>
        </p:nvPicPr>
        <p:blipFill rotWithShape="1">
          <a:blip r:embed="rId7">
            <a:alphaModFix/>
          </a:blip>
          <a:srcRect/>
          <a:stretch/>
        </p:blipFill>
        <p:spPr>
          <a:xfrm>
            <a:off x="7237763" y="4406334"/>
            <a:ext cx="761071" cy="731043"/>
          </a:xfrm>
          <a:prstGeom prst="rect">
            <a:avLst/>
          </a:prstGeom>
          <a:noFill/>
          <a:ln>
            <a:noFill/>
          </a:ln>
        </p:spPr>
      </p:pic>
      <p:pic>
        <p:nvPicPr>
          <p:cNvPr id="170" name="Google Shape;170;p23"/>
          <p:cNvPicPr preferRelativeResize="0"/>
          <p:nvPr/>
        </p:nvPicPr>
        <p:blipFill rotWithShape="1">
          <a:blip r:embed="rId8">
            <a:alphaModFix/>
          </a:blip>
          <a:srcRect/>
          <a:stretch/>
        </p:blipFill>
        <p:spPr>
          <a:xfrm>
            <a:off x="8376806" y="4040811"/>
            <a:ext cx="761071" cy="1096566"/>
          </a:xfrm>
          <a:prstGeom prst="rect">
            <a:avLst/>
          </a:prstGeom>
          <a:noFill/>
          <a:ln>
            <a:noFill/>
          </a:ln>
        </p:spPr>
      </p:pic>
      <p:sp>
        <p:nvSpPr>
          <p:cNvPr id="171" name="Google Shape;171;p23"/>
          <p:cNvSpPr/>
          <p:nvPr/>
        </p:nvSpPr>
        <p:spPr>
          <a:xfrm>
            <a:off x="266795" y="779992"/>
            <a:ext cx="231052" cy="999000"/>
          </a:xfrm>
          <a:prstGeom prst="rect">
            <a:avLst/>
          </a:prstGeom>
          <a:solidFill>
            <a:srgbClr val="F8BCC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72" name="Google Shape;172;p23"/>
          <p:cNvSpPr/>
          <p:nvPr/>
        </p:nvSpPr>
        <p:spPr>
          <a:xfrm>
            <a:off x="7840991" y="4273409"/>
            <a:ext cx="315686" cy="315686"/>
          </a:xfrm>
          <a:prstGeom prst="donut">
            <a:avLst>
              <a:gd name="adj" fmla="val 25000"/>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73" name="Google Shape;173;p23"/>
          <p:cNvSpPr/>
          <p:nvPr/>
        </p:nvSpPr>
        <p:spPr>
          <a:xfrm>
            <a:off x="8833663" y="271090"/>
            <a:ext cx="87086" cy="648000"/>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_PPTMON slide">
  <p:cSld name="11_PPTMON slide">
    <p:spTree>
      <p:nvGrpSpPr>
        <p:cNvPr id="1" name="Shape 174"/>
        <p:cNvGrpSpPr/>
        <p:nvPr/>
      </p:nvGrpSpPr>
      <p:grpSpPr>
        <a:xfrm>
          <a:off x="0" y="0"/>
          <a:ext cx="0" cy="0"/>
          <a:chOff x="0" y="0"/>
          <a:chExt cx="0" cy="0"/>
        </a:xfrm>
      </p:grpSpPr>
      <p:pic>
        <p:nvPicPr>
          <p:cNvPr id="175" name="Google Shape;175;p24">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76" name="Google Shape;176;p24">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
        <p:nvSpPr>
          <p:cNvPr id="177" name="Google Shape;177;p24"/>
          <p:cNvSpPr>
            <a:spLocks noGrp="1"/>
          </p:cNvSpPr>
          <p:nvPr>
            <p:ph type="pic" idx="2"/>
          </p:nvPr>
        </p:nvSpPr>
        <p:spPr>
          <a:xfrm>
            <a:off x="3432572" y="1107280"/>
            <a:ext cx="2278856" cy="2196704"/>
          </a:xfrm>
          <a:prstGeom prst="rect">
            <a:avLst/>
          </a:prstGeom>
          <a:solidFill>
            <a:srgbClr val="F2F2F2"/>
          </a:solidFill>
          <a:ln>
            <a:noFill/>
          </a:ln>
        </p:spPr>
        <p:txBody>
          <a:bodyPr spcFirstLastPara="1" wrap="square" lIns="68575" tIns="621000" rIns="68575" bIns="34275" anchor="ctr" anchorCtr="1">
            <a:noAutofit/>
          </a:bodyPr>
          <a:lstStyle>
            <a:lvl1pPr marR="0" lvl="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sp>
        <p:nvSpPr>
          <p:cNvPr id="178" name="Google Shape;178;p24"/>
          <p:cNvSpPr>
            <a:spLocks noGrp="1"/>
          </p:cNvSpPr>
          <p:nvPr>
            <p:ph type="pic" idx="3"/>
          </p:nvPr>
        </p:nvSpPr>
        <p:spPr>
          <a:xfrm>
            <a:off x="6478920" y="1107280"/>
            <a:ext cx="2278856" cy="2196704"/>
          </a:xfrm>
          <a:prstGeom prst="rect">
            <a:avLst/>
          </a:prstGeom>
          <a:solidFill>
            <a:srgbClr val="F2F2F2"/>
          </a:solidFill>
          <a:ln>
            <a:noFill/>
          </a:ln>
        </p:spPr>
        <p:txBody>
          <a:bodyPr spcFirstLastPara="1" wrap="square" lIns="68575" tIns="621000" rIns="68575" bIns="34275" anchor="ctr" anchorCtr="1">
            <a:noAutofit/>
          </a:bodyPr>
          <a:lstStyle>
            <a:lvl1pPr marR="0" lvl="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sp>
        <p:nvSpPr>
          <p:cNvPr id="179" name="Google Shape;179;p24"/>
          <p:cNvSpPr>
            <a:spLocks noGrp="1"/>
          </p:cNvSpPr>
          <p:nvPr>
            <p:ph type="pic" idx="4"/>
          </p:nvPr>
        </p:nvSpPr>
        <p:spPr>
          <a:xfrm>
            <a:off x="386225" y="1107280"/>
            <a:ext cx="2278856" cy="2196704"/>
          </a:xfrm>
          <a:prstGeom prst="rect">
            <a:avLst/>
          </a:prstGeom>
          <a:solidFill>
            <a:srgbClr val="F2F2F2"/>
          </a:solidFill>
          <a:ln>
            <a:noFill/>
          </a:ln>
        </p:spPr>
        <p:txBody>
          <a:bodyPr spcFirstLastPara="1" wrap="square" lIns="68575" tIns="621000" rIns="68575" bIns="34275" anchor="ctr" anchorCtr="1">
            <a:noAutofit/>
          </a:bodyPr>
          <a:lstStyle>
            <a:lvl1pPr marR="0" lvl="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pic>
        <p:nvPicPr>
          <p:cNvPr id="180" name="Google Shape;180;p24"/>
          <p:cNvPicPr preferRelativeResize="0"/>
          <p:nvPr/>
        </p:nvPicPr>
        <p:blipFill rotWithShape="1">
          <a:blip r:embed="rId6">
            <a:alphaModFix/>
          </a:blip>
          <a:srcRect/>
          <a:stretch/>
        </p:blipFill>
        <p:spPr>
          <a:xfrm flipH="1">
            <a:off x="1786" y="2940929"/>
            <a:ext cx="761071" cy="731043"/>
          </a:xfrm>
          <a:prstGeom prst="rect">
            <a:avLst/>
          </a:prstGeom>
          <a:noFill/>
          <a:ln>
            <a:noFill/>
          </a:ln>
        </p:spPr>
      </p:pic>
      <p:pic>
        <p:nvPicPr>
          <p:cNvPr id="181" name="Google Shape;181;p24"/>
          <p:cNvPicPr preferRelativeResize="0"/>
          <p:nvPr/>
        </p:nvPicPr>
        <p:blipFill rotWithShape="1">
          <a:blip r:embed="rId7">
            <a:alphaModFix/>
          </a:blip>
          <a:srcRect/>
          <a:stretch/>
        </p:blipFill>
        <p:spPr>
          <a:xfrm flipH="1">
            <a:off x="0" y="4046934"/>
            <a:ext cx="380535" cy="1096566"/>
          </a:xfrm>
          <a:prstGeom prst="rect">
            <a:avLst/>
          </a:prstGeom>
          <a:noFill/>
          <a:ln>
            <a:noFill/>
          </a:ln>
        </p:spPr>
      </p:pic>
      <p:sp>
        <p:nvSpPr>
          <p:cNvPr id="182" name="Google Shape;182;p24"/>
          <p:cNvSpPr/>
          <p:nvPr/>
        </p:nvSpPr>
        <p:spPr>
          <a:xfrm rot="-5400000">
            <a:off x="383974" y="-388142"/>
            <a:ext cx="231052" cy="999000"/>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_PPTMON slide">
  <p:cSld name="12_PPTMON slide">
    <p:spTree>
      <p:nvGrpSpPr>
        <p:cNvPr id="1" name="Shape 183"/>
        <p:cNvGrpSpPr/>
        <p:nvPr/>
      </p:nvGrpSpPr>
      <p:grpSpPr>
        <a:xfrm>
          <a:off x="0" y="0"/>
          <a:ext cx="0" cy="0"/>
          <a:chOff x="0" y="0"/>
          <a:chExt cx="0" cy="0"/>
        </a:xfrm>
      </p:grpSpPr>
      <p:pic>
        <p:nvPicPr>
          <p:cNvPr id="184" name="Google Shape;184;p25">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85" name="Google Shape;185;p25">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
        <p:nvSpPr>
          <p:cNvPr id="186" name="Google Shape;186;p25"/>
          <p:cNvSpPr>
            <a:spLocks noGrp="1"/>
          </p:cNvSpPr>
          <p:nvPr>
            <p:ph type="pic" idx="2"/>
          </p:nvPr>
        </p:nvSpPr>
        <p:spPr>
          <a:xfrm>
            <a:off x="1195356" y="1611312"/>
            <a:ext cx="1460314" cy="1460313"/>
          </a:xfrm>
          <a:prstGeom prst="ellipse">
            <a:avLst/>
          </a:prstGeom>
          <a:solidFill>
            <a:srgbClr val="F2F2F2"/>
          </a:solidFill>
          <a:ln>
            <a:noFill/>
          </a:ln>
        </p:spPr>
        <p:txBody>
          <a:bodyPr spcFirstLastPara="1" wrap="square" lIns="68575" tIns="34275" rIns="68575" bIns="34275" anchor="b" anchorCtr="1">
            <a:noAutofit/>
          </a:bodyPr>
          <a:lstStyle>
            <a:lvl1pPr marR="0" lvl="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sp>
        <p:nvSpPr>
          <p:cNvPr id="187" name="Google Shape;187;p25"/>
          <p:cNvSpPr>
            <a:spLocks noGrp="1"/>
          </p:cNvSpPr>
          <p:nvPr>
            <p:ph type="pic" idx="3"/>
          </p:nvPr>
        </p:nvSpPr>
        <p:spPr>
          <a:xfrm>
            <a:off x="6488330" y="1611312"/>
            <a:ext cx="1460314" cy="1460313"/>
          </a:xfrm>
          <a:prstGeom prst="ellipse">
            <a:avLst/>
          </a:prstGeom>
          <a:solidFill>
            <a:srgbClr val="F2F2F2"/>
          </a:solidFill>
          <a:ln>
            <a:noFill/>
          </a:ln>
        </p:spPr>
        <p:txBody>
          <a:bodyPr spcFirstLastPara="1" wrap="square" lIns="68575" tIns="34275" rIns="68575" bIns="34275" anchor="b" anchorCtr="1">
            <a:noAutofit/>
          </a:bodyPr>
          <a:lstStyle>
            <a:lvl1pPr marR="0" lvl="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sp>
        <p:nvSpPr>
          <p:cNvPr id="188" name="Google Shape;188;p25"/>
          <p:cNvSpPr>
            <a:spLocks noGrp="1"/>
          </p:cNvSpPr>
          <p:nvPr>
            <p:ph type="pic" idx="4"/>
          </p:nvPr>
        </p:nvSpPr>
        <p:spPr>
          <a:xfrm>
            <a:off x="4724005" y="1611312"/>
            <a:ext cx="1460314" cy="1460313"/>
          </a:xfrm>
          <a:prstGeom prst="ellipse">
            <a:avLst/>
          </a:prstGeom>
          <a:solidFill>
            <a:srgbClr val="F2F2F2"/>
          </a:solidFill>
          <a:ln>
            <a:noFill/>
          </a:ln>
        </p:spPr>
        <p:txBody>
          <a:bodyPr spcFirstLastPara="1" wrap="square" lIns="68575" tIns="34275" rIns="68575" bIns="34275" anchor="b" anchorCtr="1">
            <a:noAutofit/>
          </a:bodyPr>
          <a:lstStyle>
            <a:lvl1pPr marR="0" lvl="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sp>
        <p:nvSpPr>
          <p:cNvPr id="189" name="Google Shape;189;p25"/>
          <p:cNvSpPr>
            <a:spLocks noGrp="1"/>
          </p:cNvSpPr>
          <p:nvPr>
            <p:ph type="pic" idx="5"/>
          </p:nvPr>
        </p:nvSpPr>
        <p:spPr>
          <a:xfrm>
            <a:off x="2959681" y="1611312"/>
            <a:ext cx="1460314" cy="1460313"/>
          </a:xfrm>
          <a:prstGeom prst="ellipse">
            <a:avLst/>
          </a:prstGeom>
          <a:solidFill>
            <a:srgbClr val="F2F2F2"/>
          </a:solidFill>
          <a:ln>
            <a:noFill/>
          </a:ln>
        </p:spPr>
        <p:txBody>
          <a:bodyPr spcFirstLastPara="1" wrap="square" lIns="68575" tIns="34275" rIns="68575" bIns="34275" anchor="b" anchorCtr="1">
            <a:noAutofit/>
          </a:bodyPr>
          <a:lstStyle>
            <a:lvl1pPr marR="0" lvl="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pic>
        <p:nvPicPr>
          <p:cNvPr id="190" name="Google Shape;190;p25"/>
          <p:cNvPicPr preferRelativeResize="0"/>
          <p:nvPr/>
        </p:nvPicPr>
        <p:blipFill rotWithShape="1">
          <a:blip r:embed="rId6">
            <a:alphaModFix/>
          </a:blip>
          <a:srcRect/>
          <a:stretch/>
        </p:blipFill>
        <p:spPr>
          <a:xfrm>
            <a:off x="8377725" y="0"/>
            <a:ext cx="761071" cy="731043"/>
          </a:xfrm>
          <a:prstGeom prst="rect">
            <a:avLst/>
          </a:prstGeom>
          <a:noFill/>
          <a:ln>
            <a:noFill/>
          </a:ln>
        </p:spPr>
      </p:pic>
      <p:pic>
        <p:nvPicPr>
          <p:cNvPr id="191" name="Google Shape;191;p25"/>
          <p:cNvPicPr preferRelativeResize="0"/>
          <p:nvPr/>
        </p:nvPicPr>
        <p:blipFill rotWithShape="1">
          <a:blip r:embed="rId7">
            <a:alphaModFix/>
          </a:blip>
          <a:srcRect l="49874"/>
          <a:stretch/>
        </p:blipFill>
        <p:spPr>
          <a:xfrm>
            <a:off x="7996238" y="365165"/>
            <a:ext cx="381488" cy="1096566"/>
          </a:xfrm>
          <a:prstGeom prst="rect">
            <a:avLst/>
          </a:prstGeom>
          <a:noFill/>
          <a:ln>
            <a:noFill/>
          </a:ln>
        </p:spPr>
      </p:pic>
      <p:pic>
        <p:nvPicPr>
          <p:cNvPr id="192" name="Google Shape;192;p25"/>
          <p:cNvPicPr preferRelativeResize="0"/>
          <p:nvPr/>
        </p:nvPicPr>
        <p:blipFill rotWithShape="1">
          <a:blip r:embed="rId8">
            <a:alphaModFix/>
          </a:blip>
          <a:srcRect/>
          <a:stretch/>
        </p:blipFill>
        <p:spPr>
          <a:xfrm>
            <a:off x="0" y="4046934"/>
            <a:ext cx="761071" cy="1096566"/>
          </a:xfrm>
          <a:prstGeom prst="rect">
            <a:avLst/>
          </a:prstGeom>
          <a:noFill/>
          <a:ln>
            <a:noFill/>
          </a:ln>
        </p:spPr>
      </p:pic>
      <p:pic>
        <p:nvPicPr>
          <p:cNvPr id="193" name="Google Shape;193;p25"/>
          <p:cNvPicPr preferRelativeResize="0"/>
          <p:nvPr/>
        </p:nvPicPr>
        <p:blipFill rotWithShape="1">
          <a:blip r:embed="rId9">
            <a:alphaModFix/>
          </a:blip>
          <a:srcRect l="50000"/>
          <a:stretch/>
        </p:blipFill>
        <p:spPr>
          <a:xfrm>
            <a:off x="0" y="3685728"/>
            <a:ext cx="380535" cy="1096566"/>
          </a:xfrm>
          <a:prstGeom prst="rect">
            <a:avLst/>
          </a:prstGeom>
          <a:noFill/>
          <a:ln>
            <a:noFill/>
          </a:ln>
        </p:spPr>
      </p:pic>
      <p:sp>
        <p:nvSpPr>
          <p:cNvPr id="194" name="Google Shape;194;p25"/>
          <p:cNvSpPr/>
          <p:nvPr/>
        </p:nvSpPr>
        <p:spPr>
          <a:xfrm>
            <a:off x="222692" y="3889091"/>
            <a:ext cx="315686" cy="315686"/>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195" name="Google Shape;195;p25"/>
          <p:cNvSpPr/>
          <p:nvPr/>
        </p:nvSpPr>
        <p:spPr>
          <a:xfrm>
            <a:off x="8307827" y="280610"/>
            <a:ext cx="450433" cy="900866"/>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5_PPTMON slide">
  <p:cSld name="15_PPTMON slide">
    <p:spTree>
      <p:nvGrpSpPr>
        <p:cNvPr id="1" name="Shape 196"/>
        <p:cNvGrpSpPr/>
        <p:nvPr/>
      </p:nvGrpSpPr>
      <p:grpSpPr>
        <a:xfrm>
          <a:off x="0" y="0"/>
          <a:ext cx="0" cy="0"/>
          <a:chOff x="0" y="0"/>
          <a:chExt cx="0" cy="0"/>
        </a:xfrm>
      </p:grpSpPr>
      <p:pic>
        <p:nvPicPr>
          <p:cNvPr id="197" name="Google Shape;197;p26">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198" name="Google Shape;198;p26">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
        <p:nvSpPr>
          <p:cNvPr id="199" name="Google Shape;199;p26"/>
          <p:cNvSpPr>
            <a:spLocks noGrp="1"/>
          </p:cNvSpPr>
          <p:nvPr>
            <p:ph type="pic" idx="2"/>
          </p:nvPr>
        </p:nvSpPr>
        <p:spPr>
          <a:xfrm>
            <a:off x="1621521" y="794564"/>
            <a:ext cx="1646020" cy="3571384"/>
          </a:xfrm>
          <a:prstGeom prst="roundRect">
            <a:avLst>
              <a:gd name="adj" fmla="val 14137"/>
            </a:avLst>
          </a:prstGeom>
          <a:solidFill>
            <a:schemeClr val="lt1"/>
          </a:solidFill>
          <a:ln>
            <a:noFill/>
          </a:ln>
        </p:spPr>
        <p:txBody>
          <a:bodyPr spcFirstLastPara="1" wrap="square" lIns="68575" tIns="864000" rIns="68575" bIns="34275" anchor="ctr" anchorCtr="1">
            <a:noAutofit/>
          </a:bodyPr>
          <a:lstStyle>
            <a:lvl1pPr marR="0" lvl="0" algn="ctr" rtl="0">
              <a:lnSpc>
                <a:spcPct val="90000"/>
              </a:lnSpc>
              <a:spcBef>
                <a:spcPts val="800"/>
              </a:spcBef>
              <a:spcAft>
                <a:spcPts val="0"/>
              </a:spcAft>
              <a:buClr>
                <a:schemeClr val="dk1"/>
              </a:buClr>
              <a:buSzPts val="1200"/>
              <a:buFont typeface="Arial"/>
              <a:buChar char="•"/>
              <a:defRPr sz="12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pic>
        <p:nvPicPr>
          <p:cNvPr id="200" name="Google Shape;200;p26"/>
          <p:cNvPicPr preferRelativeResize="0"/>
          <p:nvPr/>
        </p:nvPicPr>
        <p:blipFill rotWithShape="1">
          <a:blip r:embed="rId6">
            <a:alphaModFix/>
          </a:blip>
          <a:srcRect/>
          <a:stretch/>
        </p:blipFill>
        <p:spPr>
          <a:xfrm>
            <a:off x="7999223" y="0"/>
            <a:ext cx="1144777" cy="731043"/>
          </a:xfrm>
          <a:prstGeom prst="rect">
            <a:avLst/>
          </a:prstGeom>
          <a:noFill/>
          <a:ln>
            <a:noFill/>
          </a:ln>
        </p:spPr>
      </p:pic>
      <p:pic>
        <p:nvPicPr>
          <p:cNvPr id="201" name="Google Shape;201;p26"/>
          <p:cNvPicPr preferRelativeResize="0"/>
          <p:nvPr/>
        </p:nvPicPr>
        <p:blipFill rotWithShape="1">
          <a:blip r:embed="rId7">
            <a:alphaModFix/>
          </a:blip>
          <a:srcRect/>
          <a:stretch/>
        </p:blipFill>
        <p:spPr>
          <a:xfrm>
            <a:off x="0" y="4046934"/>
            <a:ext cx="1144777" cy="1096566"/>
          </a:xfrm>
          <a:prstGeom prst="rect">
            <a:avLst/>
          </a:prstGeom>
          <a:noFill/>
          <a:ln>
            <a:noFill/>
          </a:ln>
        </p:spPr>
      </p:pic>
      <p:pic>
        <p:nvPicPr>
          <p:cNvPr id="202" name="Google Shape;202;p26"/>
          <p:cNvPicPr preferRelativeResize="0"/>
          <p:nvPr/>
        </p:nvPicPr>
        <p:blipFill rotWithShape="1">
          <a:blip r:embed="rId8">
            <a:alphaModFix/>
          </a:blip>
          <a:srcRect/>
          <a:stretch/>
        </p:blipFill>
        <p:spPr>
          <a:xfrm>
            <a:off x="8002393" y="3682603"/>
            <a:ext cx="761071" cy="1096566"/>
          </a:xfrm>
          <a:prstGeom prst="rect">
            <a:avLst/>
          </a:prstGeom>
          <a:noFill/>
          <a:ln>
            <a:noFill/>
          </a:ln>
        </p:spPr>
      </p:pic>
      <p:pic>
        <p:nvPicPr>
          <p:cNvPr id="203" name="Google Shape;203;p26"/>
          <p:cNvPicPr preferRelativeResize="0"/>
          <p:nvPr/>
        </p:nvPicPr>
        <p:blipFill rotWithShape="1">
          <a:blip r:embed="rId9">
            <a:alphaModFix/>
          </a:blip>
          <a:srcRect/>
          <a:stretch/>
        </p:blipFill>
        <p:spPr>
          <a:xfrm>
            <a:off x="8382929" y="4046935"/>
            <a:ext cx="761071" cy="1096566"/>
          </a:xfrm>
          <a:prstGeom prst="rect">
            <a:avLst/>
          </a:prstGeom>
          <a:noFill/>
          <a:ln>
            <a:noFill/>
          </a:ln>
        </p:spPr>
      </p:pic>
      <p:sp>
        <p:nvSpPr>
          <p:cNvPr id="204" name="Google Shape;204;p26"/>
          <p:cNvSpPr/>
          <p:nvPr/>
        </p:nvSpPr>
        <p:spPr>
          <a:xfrm>
            <a:off x="274248" y="3682603"/>
            <a:ext cx="231052" cy="999000"/>
          </a:xfrm>
          <a:prstGeom prst="rect">
            <a:avLst/>
          </a:prstGeom>
          <a:solidFill>
            <a:srgbClr val="F8BCC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05" name="Google Shape;205;p26"/>
          <p:cNvSpPr/>
          <p:nvPr/>
        </p:nvSpPr>
        <p:spPr>
          <a:xfrm>
            <a:off x="317562" y="207679"/>
            <a:ext cx="315686" cy="315686"/>
          </a:xfrm>
          <a:prstGeom prst="donut">
            <a:avLst>
              <a:gd name="adj" fmla="val 25000"/>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06" name="Google Shape;206;p26"/>
          <p:cNvSpPr/>
          <p:nvPr/>
        </p:nvSpPr>
        <p:spPr>
          <a:xfrm>
            <a:off x="8833663" y="271090"/>
            <a:ext cx="87086" cy="648000"/>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6_PPTMON slide">
  <p:cSld name="16_PPTMON slide">
    <p:spTree>
      <p:nvGrpSpPr>
        <p:cNvPr id="1" name="Shape 207"/>
        <p:cNvGrpSpPr/>
        <p:nvPr/>
      </p:nvGrpSpPr>
      <p:grpSpPr>
        <a:xfrm>
          <a:off x="0" y="0"/>
          <a:ext cx="0" cy="0"/>
          <a:chOff x="0" y="0"/>
          <a:chExt cx="0" cy="0"/>
        </a:xfrm>
      </p:grpSpPr>
      <p:pic>
        <p:nvPicPr>
          <p:cNvPr id="208" name="Google Shape;208;p27">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209" name="Google Shape;209;p27">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
        <p:nvSpPr>
          <p:cNvPr id="210" name="Google Shape;210;p27"/>
          <p:cNvSpPr>
            <a:spLocks noGrp="1"/>
          </p:cNvSpPr>
          <p:nvPr>
            <p:ph type="pic" idx="2"/>
          </p:nvPr>
        </p:nvSpPr>
        <p:spPr>
          <a:xfrm>
            <a:off x="1150109" y="710814"/>
            <a:ext cx="2790395" cy="3721872"/>
          </a:xfrm>
          <a:prstGeom prst="roundRect">
            <a:avLst>
              <a:gd name="adj" fmla="val 1370"/>
            </a:avLst>
          </a:prstGeom>
          <a:solidFill>
            <a:schemeClr val="lt1"/>
          </a:solidFill>
          <a:ln>
            <a:noFill/>
          </a:ln>
        </p:spPr>
        <p:txBody>
          <a:bodyPr spcFirstLastPara="1" wrap="square" lIns="68575" tIns="864000" rIns="68575" bIns="34275" anchor="ctr" anchorCtr="1">
            <a:noAutofit/>
          </a:bodyPr>
          <a:lstStyle>
            <a:lvl1pPr marR="0" lvl="0" algn="l" rtl="0">
              <a:lnSpc>
                <a:spcPct val="90000"/>
              </a:lnSpc>
              <a:spcBef>
                <a:spcPts val="800"/>
              </a:spcBef>
              <a:spcAft>
                <a:spcPts val="0"/>
              </a:spcAft>
              <a:buClr>
                <a:schemeClr val="dk1"/>
              </a:buClr>
              <a:buSzPts val="1200"/>
              <a:buFont typeface="Arial"/>
              <a:buChar char="•"/>
              <a:defRPr sz="12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pic>
        <p:nvPicPr>
          <p:cNvPr id="211" name="Google Shape;211;p27"/>
          <p:cNvPicPr preferRelativeResize="0"/>
          <p:nvPr/>
        </p:nvPicPr>
        <p:blipFill rotWithShape="1">
          <a:blip r:embed="rId6">
            <a:alphaModFix/>
          </a:blip>
          <a:srcRect/>
          <a:stretch/>
        </p:blipFill>
        <p:spPr>
          <a:xfrm>
            <a:off x="8381143" y="2940929"/>
            <a:ext cx="761071" cy="731043"/>
          </a:xfrm>
          <a:prstGeom prst="rect">
            <a:avLst/>
          </a:prstGeom>
          <a:noFill/>
          <a:ln>
            <a:noFill/>
          </a:ln>
        </p:spPr>
      </p:pic>
      <p:pic>
        <p:nvPicPr>
          <p:cNvPr id="212" name="Google Shape;212;p27"/>
          <p:cNvPicPr preferRelativeResize="0"/>
          <p:nvPr/>
        </p:nvPicPr>
        <p:blipFill rotWithShape="1">
          <a:blip r:embed="rId7">
            <a:alphaModFix/>
          </a:blip>
          <a:srcRect/>
          <a:stretch/>
        </p:blipFill>
        <p:spPr>
          <a:xfrm>
            <a:off x="8763465" y="4046934"/>
            <a:ext cx="380535" cy="1096566"/>
          </a:xfrm>
          <a:prstGeom prst="rect">
            <a:avLst/>
          </a:prstGeom>
          <a:noFill/>
          <a:ln>
            <a:noFill/>
          </a:ln>
        </p:spPr>
      </p:pic>
      <p:pic>
        <p:nvPicPr>
          <p:cNvPr id="213" name="Google Shape;213;p27"/>
          <p:cNvPicPr preferRelativeResize="0"/>
          <p:nvPr/>
        </p:nvPicPr>
        <p:blipFill rotWithShape="1">
          <a:blip r:embed="rId8">
            <a:alphaModFix/>
          </a:blip>
          <a:srcRect/>
          <a:stretch/>
        </p:blipFill>
        <p:spPr>
          <a:xfrm>
            <a:off x="0" y="0"/>
            <a:ext cx="761071" cy="1462088"/>
          </a:xfrm>
          <a:prstGeom prst="rect">
            <a:avLst/>
          </a:prstGeom>
          <a:noFill/>
          <a:ln>
            <a:noFill/>
          </a:ln>
        </p:spPr>
      </p:pic>
      <p:pic>
        <p:nvPicPr>
          <p:cNvPr id="214" name="Google Shape;214;p27"/>
          <p:cNvPicPr preferRelativeResize="0"/>
          <p:nvPr/>
        </p:nvPicPr>
        <p:blipFill rotWithShape="1">
          <a:blip r:embed="rId9">
            <a:alphaModFix/>
          </a:blip>
          <a:srcRect/>
          <a:stretch/>
        </p:blipFill>
        <p:spPr>
          <a:xfrm>
            <a:off x="1786" y="4046934"/>
            <a:ext cx="761071" cy="1096566"/>
          </a:xfrm>
          <a:prstGeom prst="rect">
            <a:avLst/>
          </a:prstGeom>
          <a:noFill/>
          <a:ln>
            <a:noFill/>
          </a:ln>
        </p:spPr>
      </p:pic>
      <p:sp>
        <p:nvSpPr>
          <p:cNvPr id="215" name="Google Shape;215;p27"/>
          <p:cNvSpPr/>
          <p:nvPr/>
        </p:nvSpPr>
        <p:spPr>
          <a:xfrm rot="5400000">
            <a:off x="8338706" y="4261253"/>
            <a:ext cx="231052" cy="999000"/>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nvGrpSpPr>
          <p:cNvPr id="216" name="Google Shape;216;p27"/>
          <p:cNvGrpSpPr/>
          <p:nvPr/>
        </p:nvGrpSpPr>
        <p:grpSpPr>
          <a:xfrm>
            <a:off x="433063" y="4024757"/>
            <a:ext cx="40500" cy="814783"/>
            <a:chOff x="6515161" y="2591286"/>
            <a:chExt cx="90000" cy="1810626"/>
          </a:xfrm>
        </p:grpSpPr>
        <p:sp>
          <p:nvSpPr>
            <p:cNvPr id="217" name="Google Shape;217;p27"/>
            <p:cNvSpPr/>
            <p:nvPr/>
          </p:nvSpPr>
          <p:spPr>
            <a:xfrm>
              <a:off x="6515161" y="2591286"/>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18" name="Google Shape;218;p27"/>
            <p:cNvSpPr/>
            <p:nvPr/>
          </p:nvSpPr>
          <p:spPr>
            <a:xfrm>
              <a:off x="6515161" y="3021443"/>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19" name="Google Shape;219;p27"/>
            <p:cNvSpPr/>
            <p:nvPr/>
          </p:nvSpPr>
          <p:spPr>
            <a:xfrm>
              <a:off x="6515161" y="3451600"/>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20" name="Google Shape;220;p27"/>
            <p:cNvSpPr/>
            <p:nvPr/>
          </p:nvSpPr>
          <p:spPr>
            <a:xfrm>
              <a:off x="6515161" y="3881757"/>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21" name="Google Shape;221;p27"/>
            <p:cNvSpPr/>
            <p:nvPr/>
          </p:nvSpPr>
          <p:spPr>
            <a:xfrm>
              <a:off x="6515161" y="4311912"/>
              <a:ext cx="90000" cy="9000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sp>
        <p:nvSpPr>
          <p:cNvPr id="222" name="Google Shape;222;p27"/>
          <p:cNvSpPr/>
          <p:nvPr/>
        </p:nvSpPr>
        <p:spPr>
          <a:xfrm>
            <a:off x="8275795" y="498273"/>
            <a:ext cx="315686" cy="315686"/>
          </a:xfrm>
          <a:prstGeom prst="donut">
            <a:avLst>
              <a:gd name="adj" fmla="val 25000"/>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7_PPTMON slide">
  <p:cSld name="17_PPTMON slide">
    <p:spTree>
      <p:nvGrpSpPr>
        <p:cNvPr id="1" name="Shape 223"/>
        <p:cNvGrpSpPr/>
        <p:nvPr/>
      </p:nvGrpSpPr>
      <p:grpSpPr>
        <a:xfrm>
          <a:off x="0" y="0"/>
          <a:ext cx="0" cy="0"/>
          <a:chOff x="0" y="0"/>
          <a:chExt cx="0" cy="0"/>
        </a:xfrm>
      </p:grpSpPr>
      <p:pic>
        <p:nvPicPr>
          <p:cNvPr id="224" name="Google Shape;224;p28">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225" name="Google Shape;225;p28">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
        <p:nvSpPr>
          <p:cNvPr id="226" name="Google Shape;226;p28"/>
          <p:cNvSpPr>
            <a:spLocks noGrp="1"/>
          </p:cNvSpPr>
          <p:nvPr>
            <p:ph type="pic" idx="2"/>
          </p:nvPr>
        </p:nvSpPr>
        <p:spPr>
          <a:xfrm>
            <a:off x="1347155" y="994083"/>
            <a:ext cx="3907074" cy="2417058"/>
          </a:xfrm>
          <a:prstGeom prst="rect">
            <a:avLst/>
          </a:prstGeom>
          <a:solidFill>
            <a:schemeClr val="lt1"/>
          </a:solidFill>
          <a:ln>
            <a:noFill/>
          </a:ln>
        </p:spPr>
        <p:txBody>
          <a:bodyPr spcFirstLastPara="1" wrap="square" lIns="68575" tIns="864000" rIns="68575" bIns="34275" anchor="ctr" anchorCtr="1">
            <a:noAutofit/>
          </a:bodyPr>
          <a:lstStyle>
            <a:lvl1pPr marR="0" lvl="0" algn="l" rtl="0">
              <a:lnSpc>
                <a:spcPct val="90000"/>
              </a:lnSpc>
              <a:spcBef>
                <a:spcPts val="800"/>
              </a:spcBef>
              <a:spcAft>
                <a:spcPts val="0"/>
              </a:spcAft>
              <a:buClr>
                <a:schemeClr val="dk1"/>
              </a:buClr>
              <a:buSzPts val="1200"/>
              <a:buFont typeface="Arial"/>
              <a:buChar char="•"/>
              <a:defRPr sz="12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pic>
        <p:nvPicPr>
          <p:cNvPr id="227" name="Google Shape;227;p28"/>
          <p:cNvPicPr preferRelativeResize="0"/>
          <p:nvPr/>
        </p:nvPicPr>
        <p:blipFill rotWithShape="1">
          <a:blip r:embed="rId6">
            <a:alphaModFix/>
          </a:blip>
          <a:srcRect/>
          <a:stretch/>
        </p:blipFill>
        <p:spPr>
          <a:xfrm flipH="1">
            <a:off x="0" y="4046934"/>
            <a:ext cx="761071" cy="1096566"/>
          </a:xfrm>
          <a:prstGeom prst="rect">
            <a:avLst/>
          </a:prstGeom>
          <a:noFill/>
          <a:ln>
            <a:noFill/>
          </a:ln>
        </p:spPr>
      </p:pic>
      <p:pic>
        <p:nvPicPr>
          <p:cNvPr id="228" name="Google Shape;228;p28"/>
          <p:cNvPicPr preferRelativeResize="0"/>
          <p:nvPr/>
        </p:nvPicPr>
        <p:blipFill rotWithShape="1">
          <a:blip r:embed="rId7">
            <a:alphaModFix/>
          </a:blip>
          <a:srcRect/>
          <a:stretch/>
        </p:blipFill>
        <p:spPr>
          <a:xfrm flipH="1">
            <a:off x="7999223" y="0"/>
            <a:ext cx="1144777" cy="1096566"/>
          </a:xfrm>
          <a:prstGeom prst="rect">
            <a:avLst/>
          </a:prstGeom>
          <a:noFill/>
          <a:ln>
            <a:noFill/>
          </a:ln>
        </p:spPr>
      </p:pic>
      <p:pic>
        <p:nvPicPr>
          <p:cNvPr id="229" name="Google Shape;229;p28"/>
          <p:cNvPicPr preferRelativeResize="0"/>
          <p:nvPr/>
        </p:nvPicPr>
        <p:blipFill rotWithShape="1">
          <a:blip r:embed="rId8">
            <a:alphaModFix/>
          </a:blip>
          <a:srcRect/>
          <a:stretch/>
        </p:blipFill>
        <p:spPr>
          <a:xfrm flipH="1">
            <a:off x="0" y="0"/>
            <a:ext cx="761071" cy="1096566"/>
          </a:xfrm>
          <a:prstGeom prst="rect">
            <a:avLst/>
          </a:prstGeom>
          <a:noFill/>
          <a:ln>
            <a:noFill/>
          </a:ln>
        </p:spPr>
      </p:pic>
      <p:pic>
        <p:nvPicPr>
          <p:cNvPr id="230" name="Google Shape;230;p28"/>
          <p:cNvPicPr preferRelativeResize="0"/>
          <p:nvPr/>
        </p:nvPicPr>
        <p:blipFill rotWithShape="1">
          <a:blip r:embed="rId9">
            <a:alphaModFix/>
          </a:blip>
          <a:srcRect/>
          <a:stretch/>
        </p:blipFill>
        <p:spPr>
          <a:xfrm flipH="1">
            <a:off x="8382929" y="4046934"/>
            <a:ext cx="761071" cy="1096566"/>
          </a:xfrm>
          <a:prstGeom prst="rect">
            <a:avLst/>
          </a:prstGeom>
          <a:noFill/>
          <a:ln>
            <a:noFill/>
          </a:ln>
        </p:spPr>
      </p:pic>
      <p:pic>
        <p:nvPicPr>
          <p:cNvPr id="231" name="Google Shape;231;p28"/>
          <p:cNvPicPr preferRelativeResize="0"/>
          <p:nvPr/>
        </p:nvPicPr>
        <p:blipFill rotWithShape="1">
          <a:blip r:embed="rId10">
            <a:alphaModFix/>
          </a:blip>
          <a:srcRect/>
          <a:stretch/>
        </p:blipFill>
        <p:spPr>
          <a:xfrm flipH="1">
            <a:off x="3809344" y="0"/>
            <a:ext cx="1525312" cy="365521"/>
          </a:xfrm>
          <a:prstGeom prst="rect">
            <a:avLst/>
          </a:prstGeom>
          <a:noFill/>
          <a:ln>
            <a:noFill/>
          </a:ln>
        </p:spPr>
      </p:pic>
      <p:sp>
        <p:nvSpPr>
          <p:cNvPr id="232" name="Google Shape;232;p28"/>
          <p:cNvSpPr/>
          <p:nvPr/>
        </p:nvSpPr>
        <p:spPr>
          <a:xfrm>
            <a:off x="8182904" y="531019"/>
            <a:ext cx="400050" cy="400050"/>
          </a:xfrm>
          <a:prstGeom prst="ellipse">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33" name="Google Shape;233;p28"/>
          <p:cNvSpPr/>
          <p:nvPr/>
        </p:nvSpPr>
        <p:spPr>
          <a:xfrm rot="-5400000">
            <a:off x="383974" y="-388142"/>
            <a:ext cx="231052" cy="999000"/>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PPTMON custom">
  <p:cSld name="PPTMON custom">
    <p:bg>
      <p:bgPr>
        <a:solidFill>
          <a:schemeClr val="lt1"/>
        </a:solidFill>
        <a:effectLst/>
      </p:bgPr>
    </p:bg>
    <p:spTree>
      <p:nvGrpSpPr>
        <p:cNvPr id="1" name="Shape 234"/>
        <p:cNvGrpSpPr/>
        <p:nvPr/>
      </p:nvGrpSpPr>
      <p:grpSpPr>
        <a:xfrm>
          <a:off x="0" y="0"/>
          <a:ext cx="0" cy="0"/>
          <a:chOff x="0" y="0"/>
          <a:chExt cx="0" cy="0"/>
        </a:xfrm>
      </p:grpSpPr>
      <p:pic>
        <p:nvPicPr>
          <p:cNvPr id="235" name="Google Shape;235;p29">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236" name="Google Shape;236;p29">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9_PPTMON slide">
  <p:cSld name="9_PPTMON slide">
    <p:spTree>
      <p:nvGrpSpPr>
        <p:cNvPr id="1" name="Shape 237"/>
        <p:cNvGrpSpPr/>
        <p:nvPr/>
      </p:nvGrpSpPr>
      <p:grpSpPr>
        <a:xfrm>
          <a:off x="0" y="0"/>
          <a:ext cx="0" cy="0"/>
          <a:chOff x="0" y="0"/>
          <a:chExt cx="0" cy="0"/>
        </a:xfrm>
      </p:grpSpPr>
      <p:pic>
        <p:nvPicPr>
          <p:cNvPr id="238" name="Google Shape;238;p30">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239" name="Google Shape;239;p30">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pic>
        <p:nvPicPr>
          <p:cNvPr id="240" name="Google Shape;240;p30"/>
          <p:cNvPicPr preferRelativeResize="0"/>
          <p:nvPr/>
        </p:nvPicPr>
        <p:blipFill rotWithShape="1">
          <a:blip r:embed="rId6">
            <a:alphaModFix/>
          </a:blip>
          <a:srcRect/>
          <a:stretch/>
        </p:blipFill>
        <p:spPr>
          <a:xfrm rot="10800000" flipH="1">
            <a:off x="1" y="0"/>
            <a:ext cx="761071" cy="1096566"/>
          </a:xfrm>
          <a:prstGeom prst="rect">
            <a:avLst/>
          </a:prstGeom>
          <a:noFill/>
          <a:ln>
            <a:noFill/>
          </a:ln>
        </p:spPr>
      </p:pic>
      <p:pic>
        <p:nvPicPr>
          <p:cNvPr id="241" name="Google Shape;241;p30"/>
          <p:cNvPicPr preferRelativeResize="0"/>
          <p:nvPr/>
        </p:nvPicPr>
        <p:blipFill rotWithShape="1">
          <a:blip r:embed="rId7">
            <a:alphaModFix/>
          </a:blip>
          <a:srcRect/>
          <a:stretch/>
        </p:blipFill>
        <p:spPr>
          <a:xfrm>
            <a:off x="8000609" y="4036219"/>
            <a:ext cx="761071" cy="1098352"/>
          </a:xfrm>
          <a:prstGeom prst="rect">
            <a:avLst/>
          </a:prstGeom>
          <a:noFill/>
          <a:ln>
            <a:noFill/>
          </a:ln>
        </p:spPr>
      </p:pic>
      <p:pic>
        <p:nvPicPr>
          <p:cNvPr id="242" name="Google Shape;242;p30"/>
          <p:cNvPicPr preferRelativeResize="0"/>
          <p:nvPr/>
        </p:nvPicPr>
        <p:blipFill rotWithShape="1">
          <a:blip r:embed="rId8">
            <a:alphaModFix/>
          </a:blip>
          <a:srcRect/>
          <a:stretch/>
        </p:blipFill>
        <p:spPr>
          <a:xfrm>
            <a:off x="8763465" y="1475128"/>
            <a:ext cx="380535" cy="1462088"/>
          </a:xfrm>
          <a:prstGeom prst="rect">
            <a:avLst/>
          </a:prstGeom>
          <a:noFill/>
          <a:ln>
            <a:noFill/>
          </a:ln>
        </p:spPr>
      </p:pic>
      <p:sp>
        <p:nvSpPr>
          <p:cNvPr id="243" name="Google Shape;243;p30"/>
          <p:cNvSpPr/>
          <p:nvPr/>
        </p:nvSpPr>
        <p:spPr>
          <a:xfrm rot="-5400000">
            <a:off x="522456" y="164309"/>
            <a:ext cx="231052" cy="999000"/>
          </a:xfrm>
          <a:prstGeom prst="rect">
            <a:avLst/>
          </a:prstGeom>
          <a:solidFill>
            <a:srgbClr val="FB9A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44" name="Google Shape;244;p30"/>
          <p:cNvSpPr/>
          <p:nvPr/>
        </p:nvSpPr>
        <p:spPr>
          <a:xfrm>
            <a:off x="8659487" y="2656962"/>
            <a:ext cx="294246" cy="588491"/>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3_PPTMON slide">
  <p:cSld name="13_PPTMON slide">
    <p:spTree>
      <p:nvGrpSpPr>
        <p:cNvPr id="1" name="Shape 245"/>
        <p:cNvGrpSpPr/>
        <p:nvPr/>
      </p:nvGrpSpPr>
      <p:grpSpPr>
        <a:xfrm>
          <a:off x="0" y="0"/>
          <a:ext cx="0" cy="0"/>
          <a:chOff x="0" y="0"/>
          <a:chExt cx="0" cy="0"/>
        </a:xfrm>
      </p:grpSpPr>
      <p:pic>
        <p:nvPicPr>
          <p:cNvPr id="246" name="Google Shape;246;p31">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247" name="Google Shape;247;p31">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
        <p:nvSpPr>
          <p:cNvPr id="248" name="Google Shape;248;p31"/>
          <p:cNvSpPr>
            <a:spLocks noGrp="1"/>
          </p:cNvSpPr>
          <p:nvPr>
            <p:ph type="pic" idx="2"/>
          </p:nvPr>
        </p:nvSpPr>
        <p:spPr>
          <a:xfrm>
            <a:off x="764381" y="1469231"/>
            <a:ext cx="3427215" cy="1833563"/>
          </a:xfrm>
          <a:prstGeom prst="rect">
            <a:avLst/>
          </a:prstGeom>
          <a:solidFill>
            <a:srgbClr val="F2F2F2"/>
          </a:solidFill>
          <a:ln>
            <a:noFill/>
          </a:ln>
        </p:spPr>
        <p:txBody>
          <a:bodyPr spcFirstLastPara="1" wrap="square" lIns="68575" tIns="34275" rIns="68575" bIns="324000" anchor="b" anchorCtr="1">
            <a:noAutofit/>
          </a:bodyPr>
          <a:lstStyle>
            <a:lvl1pPr marR="0" lvl="0" algn="ctr"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sp>
        <p:nvSpPr>
          <p:cNvPr id="249" name="Google Shape;249;p31"/>
          <p:cNvSpPr>
            <a:spLocks noGrp="1"/>
          </p:cNvSpPr>
          <p:nvPr>
            <p:ph type="pic" idx="3"/>
          </p:nvPr>
        </p:nvSpPr>
        <p:spPr>
          <a:xfrm>
            <a:off x="4952406" y="1469231"/>
            <a:ext cx="3427215" cy="1833563"/>
          </a:xfrm>
          <a:prstGeom prst="rect">
            <a:avLst/>
          </a:prstGeom>
          <a:solidFill>
            <a:srgbClr val="F2F2F2"/>
          </a:solidFill>
          <a:ln>
            <a:noFill/>
          </a:ln>
        </p:spPr>
        <p:txBody>
          <a:bodyPr spcFirstLastPara="1" wrap="square" lIns="68575" tIns="34275" rIns="68575" bIns="324000" anchor="b" anchorCtr="1">
            <a:noAutofit/>
          </a:bodyPr>
          <a:lstStyle>
            <a:lvl1pPr marR="0" lvl="0" algn="ctr"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pic>
        <p:nvPicPr>
          <p:cNvPr id="250" name="Google Shape;250;p31"/>
          <p:cNvPicPr preferRelativeResize="0"/>
          <p:nvPr/>
        </p:nvPicPr>
        <p:blipFill rotWithShape="1">
          <a:blip r:embed="rId6">
            <a:alphaModFix/>
          </a:blip>
          <a:srcRect/>
          <a:stretch/>
        </p:blipFill>
        <p:spPr>
          <a:xfrm>
            <a:off x="8763465" y="3676650"/>
            <a:ext cx="380535" cy="1462088"/>
          </a:xfrm>
          <a:prstGeom prst="rect">
            <a:avLst/>
          </a:prstGeom>
          <a:noFill/>
          <a:ln>
            <a:noFill/>
          </a:ln>
        </p:spPr>
      </p:pic>
      <p:pic>
        <p:nvPicPr>
          <p:cNvPr id="251" name="Google Shape;251;p31"/>
          <p:cNvPicPr preferRelativeResize="0"/>
          <p:nvPr/>
        </p:nvPicPr>
        <p:blipFill rotWithShape="1">
          <a:blip r:embed="rId7">
            <a:alphaModFix/>
          </a:blip>
          <a:srcRect/>
          <a:stretch/>
        </p:blipFill>
        <p:spPr>
          <a:xfrm>
            <a:off x="7144" y="0"/>
            <a:ext cx="1144777" cy="1096566"/>
          </a:xfrm>
          <a:prstGeom prst="rect">
            <a:avLst/>
          </a:prstGeom>
          <a:noFill/>
          <a:ln>
            <a:noFill/>
          </a:ln>
        </p:spPr>
      </p:pic>
      <p:pic>
        <p:nvPicPr>
          <p:cNvPr id="252" name="Google Shape;252;p31"/>
          <p:cNvPicPr preferRelativeResize="0"/>
          <p:nvPr/>
        </p:nvPicPr>
        <p:blipFill rotWithShape="1">
          <a:blip r:embed="rId8">
            <a:alphaModFix/>
          </a:blip>
          <a:srcRect/>
          <a:stretch/>
        </p:blipFill>
        <p:spPr>
          <a:xfrm>
            <a:off x="7999223" y="735807"/>
            <a:ext cx="1144777" cy="731043"/>
          </a:xfrm>
          <a:prstGeom prst="rect">
            <a:avLst/>
          </a:prstGeom>
          <a:noFill/>
          <a:ln>
            <a:noFill/>
          </a:ln>
        </p:spPr>
      </p:pic>
      <p:sp>
        <p:nvSpPr>
          <p:cNvPr id="253" name="Google Shape;253;p31"/>
          <p:cNvSpPr/>
          <p:nvPr/>
        </p:nvSpPr>
        <p:spPr>
          <a:xfrm rot="-2700000" flipH="1">
            <a:off x="348931" y="217948"/>
            <a:ext cx="81000" cy="351000"/>
          </a:xfrm>
          <a:prstGeom prst="roundRect">
            <a:avLst>
              <a:gd name="adj" fmla="val 50000"/>
            </a:avLst>
          </a:prstGeom>
          <a:solidFill>
            <a:srgbClr val="FB9A5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54" name="Google Shape;254;p31"/>
          <p:cNvSpPr/>
          <p:nvPr/>
        </p:nvSpPr>
        <p:spPr>
          <a:xfrm>
            <a:off x="8942604" y="4519621"/>
            <a:ext cx="201395" cy="402790"/>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55" name="Google Shape;255;p31"/>
          <p:cNvSpPr/>
          <p:nvPr/>
        </p:nvSpPr>
        <p:spPr>
          <a:xfrm flipH="1">
            <a:off x="8150968" y="5063671"/>
            <a:ext cx="881025" cy="79828"/>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nvGrpSpPr>
          <p:cNvPr id="256" name="Google Shape;256;p31"/>
          <p:cNvGrpSpPr/>
          <p:nvPr/>
        </p:nvGrpSpPr>
        <p:grpSpPr>
          <a:xfrm>
            <a:off x="196195" y="4148129"/>
            <a:ext cx="40500" cy="814783"/>
            <a:chOff x="6515161" y="2591286"/>
            <a:chExt cx="90000" cy="1810626"/>
          </a:xfrm>
        </p:grpSpPr>
        <p:sp>
          <p:nvSpPr>
            <p:cNvPr id="257" name="Google Shape;257;p31"/>
            <p:cNvSpPr/>
            <p:nvPr/>
          </p:nvSpPr>
          <p:spPr>
            <a:xfrm>
              <a:off x="6515161" y="2591286"/>
              <a:ext cx="90000" cy="90000"/>
            </a:xfrm>
            <a:prstGeom prst="ellipse">
              <a:avLst/>
            </a:pr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58" name="Google Shape;258;p31"/>
            <p:cNvSpPr/>
            <p:nvPr/>
          </p:nvSpPr>
          <p:spPr>
            <a:xfrm>
              <a:off x="6515161" y="3021443"/>
              <a:ext cx="90000" cy="90000"/>
            </a:xfrm>
            <a:prstGeom prst="ellipse">
              <a:avLst/>
            </a:pr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59" name="Google Shape;259;p31"/>
            <p:cNvSpPr/>
            <p:nvPr/>
          </p:nvSpPr>
          <p:spPr>
            <a:xfrm>
              <a:off x="6515161" y="3451600"/>
              <a:ext cx="90000" cy="90000"/>
            </a:xfrm>
            <a:prstGeom prst="ellipse">
              <a:avLst/>
            </a:pr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60" name="Google Shape;260;p31"/>
            <p:cNvSpPr/>
            <p:nvPr/>
          </p:nvSpPr>
          <p:spPr>
            <a:xfrm>
              <a:off x="6515161" y="3881757"/>
              <a:ext cx="90000" cy="90000"/>
            </a:xfrm>
            <a:prstGeom prst="ellipse">
              <a:avLst/>
            </a:pr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61" name="Google Shape;261;p31"/>
            <p:cNvSpPr/>
            <p:nvPr/>
          </p:nvSpPr>
          <p:spPr>
            <a:xfrm>
              <a:off x="6515161" y="4311912"/>
              <a:ext cx="90000" cy="90000"/>
            </a:xfrm>
            <a:prstGeom prst="ellipse">
              <a:avLst/>
            </a:pr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sp>
        <p:nvSpPr>
          <p:cNvPr id="262" name="Google Shape;262;p31"/>
          <p:cNvSpPr/>
          <p:nvPr/>
        </p:nvSpPr>
        <p:spPr>
          <a:xfrm>
            <a:off x="8275795" y="498273"/>
            <a:ext cx="315686" cy="315686"/>
          </a:xfrm>
          <a:prstGeom prst="donut">
            <a:avLst>
              <a:gd name="adj" fmla="val 25000"/>
            </a:avLst>
          </a:prstGeom>
          <a:solidFill>
            <a:srgbClr val="EE5A4E"/>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4_PPTMON slide">
  <p:cSld name="14_PPTMON slide">
    <p:spTree>
      <p:nvGrpSpPr>
        <p:cNvPr id="1" name="Shape 263"/>
        <p:cNvGrpSpPr/>
        <p:nvPr/>
      </p:nvGrpSpPr>
      <p:grpSpPr>
        <a:xfrm>
          <a:off x="0" y="0"/>
          <a:ext cx="0" cy="0"/>
          <a:chOff x="0" y="0"/>
          <a:chExt cx="0" cy="0"/>
        </a:xfrm>
      </p:grpSpPr>
      <p:pic>
        <p:nvPicPr>
          <p:cNvPr id="264" name="Google Shape;264;p32">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265" name="Google Shape;265;p32">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
        <p:nvSpPr>
          <p:cNvPr id="266" name="Google Shape;266;p32"/>
          <p:cNvSpPr>
            <a:spLocks noGrp="1"/>
          </p:cNvSpPr>
          <p:nvPr>
            <p:ph type="pic" idx="2"/>
          </p:nvPr>
        </p:nvSpPr>
        <p:spPr>
          <a:xfrm>
            <a:off x="4952405" y="1473398"/>
            <a:ext cx="3423643" cy="2194918"/>
          </a:xfrm>
          <a:prstGeom prst="rect">
            <a:avLst/>
          </a:prstGeom>
          <a:solidFill>
            <a:srgbClr val="F2F2F2"/>
          </a:solidFill>
          <a:ln>
            <a:noFill/>
          </a:ln>
        </p:spPr>
        <p:txBody>
          <a:bodyPr spcFirstLastPara="1" wrap="square" lIns="68575" tIns="621000" rIns="68575" bIns="34275" anchor="ctr" anchorCtr="1">
            <a:noAutofit/>
          </a:bodyPr>
          <a:lstStyle>
            <a:lvl1pPr marR="0" lvl="0" algn="l" rtl="0">
              <a:lnSpc>
                <a:spcPct val="90000"/>
              </a:lnSpc>
              <a:spcBef>
                <a:spcPts val="800"/>
              </a:spcBef>
              <a:spcAft>
                <a:spcPts val="0"/>
              </a:spcAft>
              <a:buClr>
                <a:schemeClr val="dk1"/>
              </a:buClr>
              <a:buSzPts val="1100"/>
              <a:buFont typeface="Arial"/>
              <a:buNone/>
              <a:defRPr sz="1100" b="0" i="0" u="none" strike="noStrike" cap="none">
                <a:solidFill>
                  <a:schemeClr val="dk1"/>
                </a:solidFill>
                <a:latin typeface="Poppins Light"/>
                <a:ea typeface="Poppins Light"/>
                <a:cs typeface="Poppins Light"/>
                <a:sym typeface="Poppins Light"/>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Poppins Light"/>
                <a:ea typeface="Poppins Light"/>
                <a:cs typeface="Poppins Light"/>
                <a:sym typeface="Poppins Light"/>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Poppins Light"/>
                <a:ea typeface="Poppins Light"/>
                <a:cs typeface="Poppins Light"/>
                <a:sym typeface="Poppins Light"/>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Light"/>
                <a:ea typeface="Poppins Light"/>
                <a:cs typeface="Poppins Light"/>
                <a:sym typeface="Poppins Light"/>
              </a:defRPr>
            </a:lvl9pPr>
          </a:lstStyle>
          <a:p>
            <a:endParaRPr/>
          </a:p>
        </p:txBody>
      </p:sp>
      <p:pic>
        <p:nvPicPr>
          <p:cNvPr id="267" name="Google Shape;267;p32"/>
          <p:cNvPicPr preferRelativeResize="0"/>
          <p:nvPr/>
        </p:nvPicPr>
        <p:blipFill rotWithShape="1">
          <a:blip r:embed="rId6">
            <a:alphaModFix/>
          </a:blip>
          <a:srcRect/>
          <a:stretch/>
        </p:blipFill>
        <p:spPr>
          <a:xfrm>
            <a:off x="1786" y="0"/>
            <a:ext cx="761071" cy="1096566"/>
          </a:xfrm>
          <a:prstGeom prst="rect">
            <a:avLst/>
          </a:prstGeom>
          <a:noFill/>
          <a:ln>
            <a:noFill/>
          </a:ln>
        </p:spPr>
      </p:pic>
      <p:pic>
        <p:nvPicPr>
          <p:cNvPr id="268" name="Google Shape;268;p32"/>
          <p:cNvPicPr preferRelativeResize="0"/>
          <p:nvPr/>
        </p:nvPicPr>
        <p:blipFill rotWithShape="1">
          <a:blip r:embed="rId7">
            <a:alphaModFix/>
          </a:blip>
          <a:srcRect/>
          <a:stretch/>
        </p:blipFill>
        <p:spPr>
          <a:xfrm>
            <a:off x="7237763" y="4406334"/>
            <a:ext cx="761071" cy="731043"/>
          </a:xfrm>
          <a:prstGeom prst="rect">
            <a:avLst/>
          </a:prstGeom>
          <a:noFill/>
          <a:ln>
            <a:noFill/>
          </a:ln>
        </p:spPr>
      </p:pic>
      <p:pic>
        <p:nvPicPr>
          <p:cNvPr id="269" name="Google Shape;269;p32"/>
          <p:cNvPicPr preferRelativeResize="0"/>
          <p:nvPr/>
        </p:nvPicPr>
        <p:blipFill rotWithShape="1">
          <a:blip r:embed="rId8">
            <a:alphaModFix/>
          </a:blip>
          <a:srcRect/>
          <a:stretch/>
        </p:blipFill>
        <p:spPr>
          <a:xfrm>
            <a:off x="8376806" y="4040811"/>
            <a:ext cx="761071" cy="1096566"/>
          </a:xfrm>
          <a:prstGeom prst="rect">
            <a:avLst/>
          </a:prstGeom>
          <a:noFill/>
          <a:ln>
            <a:noFill/>
          </a:ln>
        </p:spPr>
      </p:pic>
      <p:sp>
        <p:nvSpPr>
          <p:cNvPr id="270" name="Google Shape;270;p32"/>
          <p:cNvSpPr/>
          <p:nvPr/>
        </p:nvSpPr>
        <p:spPr>
          <a:xfrm>
            <a:off x="278142" y="151462"/>
            <a:ext cx="294246" cy="588491"/>
          </a:xfrm>
          <a:custGeom>
            <a:avLst/>
            <a:gdLst/>
            <a:ahLst/>
            <a:cxnLst/>
            <a:rect l="l" t="t" r="r" b="b"/>
            <a:pathLst>
              <a:path w="1041400" h="2082800" extrusionOk="0">
                <a:moveTo>
                  <a:pt x="1041400" y="0"/>
                </a:moveTo>
                <a:lnTo>
                  <a:pt x="1041400" y="2082800"/>
                </a:lnTo>
                <a:cubicBezTo>
                  <a:pt x="466251" y="2082800"/>
                  <a:pt x="0" y="1616549"/>
                  <a:pt x="0" y="1041400"/>
                </a:cubicBezTo>
                <a:cubicBezTo>
                  <a:pt x="0" y="466251"/>
                  <a:pt x="466251" y="0"/>
                  <a:pt x="1041400" y="0"/>
                </a:cubicBezTo>
                <a:close/>
              </a:path>
            </a:pathLst>
          </a:custGeom>
          <a:solidFill>
            <a:srgbClr val="FBD96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nvGrpSpPr>
          <p:cNvPr id="271" name="Google Shape;271;p32"/>
          <p:cNvGrpSpPr/>
          <p:nvPr/>
        </p:nvGrpSpPr>
        <p:grpSpPr>
          <a:xfrm>
            <a:off x="8076517" y="4501267"/>
            <a:ext cx="562624" cy="315686"/>
            <a:chOff x="6096000" y="1219200"/>
            <a:chExt cx="928006" cy="520700"/>
          </a:xfrm>
        </p:grpSpPr>
        <p:sp>
          <p:nvSpPr>
            <p:cNvPr id="272" name="Google Shape;272;p32"/>
            <p:cNvSpPr/>
            <p:nvPr/>
          </p:nvSpPr>
          <p:spPr>
            <a:xfrm>
              <a:off x="6503306" y="1219200"/>
              <a:ext cx="520700" cy="520700"/>
            </a:xfrm>
            <a:prstGeom prst="ellipse">
              <a:avLst/>
            </a:prstGeom>
            <a:solidFill>
              <a:srgbClr val="EE5A4E"/>
            </a:solidFill>
            <a:ln w="34925" cap="flat" cmpd="sng">
              <a:solidFill>
                <a:srgbClr val="EE5A4E"/>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
          <p:nvSpPr>
            <p:cNvPr id="273" name="Google Shape;273;p32"/>
            <p:cNvSpPr/>
            <p:nvPr/>
          </p:nvSpPr>
          <p:spPr>
            <a:xfrm>
              <a:off x="6096000" y="1219200"/>
              <a:ext cx="520700" cy="520700"/>
            </a:xfrm>
            <a:prstGeom prst="ellipse">
              <a:avLst/>
            </a:prstGeom>
            <a:noFill/>
            <a:ln w="34925" cap="flat" cmpd="sng">
              <a:solidFill>
                <a:srgbClr val="40CEE9"/>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grpSp>
      <p:sp>
        <p:nvSpPr>
          <p:cNvPr id="274" name="Google Shape;274;p32"/>
          <p:cNvSpPr/>
          <p:nvPr/>
        </p:nvSpPr>
        <p:spPr>
          <a:xfrm rot="5400000">
            <a:off x="8365771" y="-129996"/>
            <a:ext cx="231052" cy="999000"/>
          </a:xfrm>
          <a:prstGeom prst="rect">
            <a:avLst/>
          </a:prstGeom>
          <a:solidFill>
            <a:srgbClr val="40CE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rgbClr val="262626"/>
              </a:solidFill>
              <a:latin typeface="Bebas Neue"/>
              <a:ea typeface="Bebas Neue"/>
              <a:cs typeface="Bebas Neue"/>
              <a:sym typeface="Bebas Neue"/>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PTMON slide">
  <p:cSld name="PPTMON slide">
    <p:spTree>
      <p:nvGrpSpPr>
        <p:cNvPr id="1" name="Shape 275"/>
        <p:cNvGrpSpPr/>
        <p:nvPr/>
      </p:nvGrpSpPr>
      <p:grpSpPr>
        <a:xfrm>
          <a:off x="0" y="0"/>
          <a:ext cx="0" cy="0"/>
          <a:chOff x="0" y="0"/>
          <a:chExt cx="0" cy="0"/>
        </a:xfrm>
      </p:grpSpPr>
      <p:pic>
        <p:nvPicPr>
          <p:cNvPr id="276" name="Google Shape;276;p33">
            <a:hlinkClick r:id="rId2"/>
          </p:cNvPr>
          <p:cNvPicPr preferRelativeResize="0"/>
          <p:nvPr/>
        </p:nvPicPr>
        <p:blipFill rotWithShape="1">
          <a:blip r:embed="rId3">
            <a:alphaModFix/>
          </a:blip>
          <a:srcRect l="29909"/>
          <a:stretch/>
        </p:blipFill>
        <p:spPr>
          <a:xfrm>
            <a:off x="4518422" y="5297943"/>
            <a:ext cx="1299346" cy="142875"/>
          </a:xfrm>
          <a:prstGeom prst="rect">
            <a:avLst/>
          </a:prstGeom>
          <a:noFill/>
          <a:ln>
            <a:noFill/>
          </a:ln>
        </p:spPr>
      </p:pic>
      <p:sp>
        <p:nvSpPr>
          <p:cNvPr id="277" name="Google Shape;277;p33">
            <a:hlinkClick r:id="rId4"/>
          </p:cNvPr>
          <p:cNvSpPr txBox="1"/>
          <p:nvPr/>
        </p:nvSpPr>
        <p:spPr>
          <a:xfrm>
            <a:off x="3326232" y="5297943"/>
            <a:ext cx="2017973"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2">
            <a:alphaModFix/>
          </a:blip>
          <a:srcRect/>
          <a:stretch/>
        </p:blipFill>
        <p:spPr>
          <a:xfrm>
            <a:off x="0" y="0"/>
            <a:ext cx="9144000" cy="51435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hyperlink" Target="https://github.com/GregoryCannon" TargetMode="Externa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4"/>
          <p:cNvSpPr txBox="1"/>
          <p:nvPr/>
        </p:nvSpPr>
        <p:spPr>
          <a:xfrm>
            <a:off x="1850575" y="1363625"/>
            <a:ext cx="6385500" cy="160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5000">
                <a:solidFill>
                  <a:schemeClr val="dk1"/>
                </a:solidFill>
                <a:latin typeface="Bebas Neue"/>
                <a:ea typeface="Bebas Neue"/>
                <a:cs typeface="Bebas Neue"/>
                <a:sym typeface="Bebas Neue"/>
              </a:rPr>
              <a:t>Playing </a:t>
            </a:r>
            <a:r>
              <a:rPr lang="ko" sz="5000">
                <a:solidFill>
                  <a:schemeClr val="accent2"/>
                </a:solidFill>
                <a:latin typeface="Bebas Neue"/>
                <a:ea typeface="Bebas Neue"/>
                <a:cs typeface="Bebas Neue"/>
                <a:sym typeface="Bebas Neue"/>
              </a:rPr>
              <a:t>Tetris</a:t>
            </a:r>
            <a:r>
              <a:rPr lang="ko" sz="5000">
                <a:solidFill>
                  <a:schemeClr val="dk1"/>
                </a:solidFill>
                <a:latin typeface="Bebas Neue"/>
                <a:ea typeface="Bebas Neue"/>
                <a:cs typeface="Bebas Neue"/>
                <a:sym typeface="Bebas Neue"/>
              </a:rPr>
              <a:t> with </a:t>
            </a:r>
            <a:endParaRPr sz="5000">
              <a:solidFill>
                <a:schemeClr val="dk1"/>
              </a:solidFill>
              <a:latin typeface="Bebas Neue"/>
              <a:ea typeface="Bebas Neue"/>
              <a:cs typeface="Bebas Neue"/>
              <a:sym typeface="Bebas Neue"/>
            </a:endParaRPr>
          </a:p>
          <a:p>
            <a:pPr marL="0" marR="0" lvl="0" indent="0" algn="l" rtl="0">
              <a:spcBef>
                <a:spcPts val="0"/>
              </a:spcBef>
              <a:spcAft>
                <a:spcPts val="0"/>
              </a:spcAft>
              <a:buNone/>
            </a:pPr>
            <a:r>
              <a:rPr lang="ko" sz="5000">
                <a:solidFill>
                  <a:schemeClr val="dk1"/>
                </a:solidFill>
                <a:latin typeface="Bebas Neue"/>
                <a:ea typeface="Bebas Neue"/>
                <a:cs typeface="Bebas Neue"/>
                <a:sym typeface="Bebas Neue"/>
              </a:rPr>
              <a:t>Deep Reinforcement Learning</a:t>
            </a:r>
            <a:endParaRPr sz="5000">
              <a:solidFill>
                <a:schemeClr val="dk1"/>
              </a:solidFill>
              <a:latin typeface="Bebas Neue"/>
              <a:ea typeface="Bebas Neue"/>
              <a:cs typeface="Bebas Neue"/>
              <a:sym typeface="Bebas Neue"/>
            </a:endParaRPr>
          </a:p>
        </p:txBody>
      </p:sp>
      <p:sp>
        <p:nvSpPr>
          <p:cNvPr id="283" name="Google Shape;283;p34"/>
          <p:cNvSpPr txBox="1"/>
          <p:nvPr/>
        </p:nvSpPr>
        <p:spPr>
          <a:xfrm>
            <a:off x="1850571" y="3250634"/>
            <a:ext cx="4988400" cy="300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500">
                <a:solidFill>
                  <a:schemeClr val="dk1"/>
                </a:solidFill>
                <a:latin typeface="Poppins Light"/>
                <a:ea typeface="Poppins Light"/>
                <a:cs typeface="Poppins Light"/>
                <a:sym typeface="Poppins Light"/>
              </a:rPr>
              <a:t>Wenhui Ma</a:t>
            </a:r>
            <a:endParaRPr sz="1500">
              <a:solidFill>
                <a:schemeClr val="dk1"/>
              </a:solidFill>
              <a:latin typeface="Poppins Light"/>
              <a:ea typeface="Poppins Light"/>
              <a:cs typeface="Poppins Light"/>
              <a:sym typeface="Poppins Light"/>
            </a:endParaRPr>
          </a:p>
        </p:txBody>
      </p:sp>
      <p:sp>
        <p:nvSpPr>
          <p:cNvPr id="284" name="Google Shape;284;p34"/>
          <p:cNvSpPr txBox="1"/>
          <p:nvPr/>
        </p:nvSpPr>
        <p:spPr>
          <a:xfrm>
            <a:off x="1850571" y="3654403"/>
            <a:ext cx="4988400" cy="253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1200">
                <a:solidFill>
                  <a:schemeClr val="dk1"/>
                </a:solidFill>
                <a:latin typeface="Poppins Light"/>
                <a:ea typeface="Poppins Light"/>
                <a:cs typeface="Poppins Light"/>
                <a:sym typeface="Poppins Light"/>
              </a:rPr>
              <a:t>ECE 556  /  08. 01. 2025.</a:t>
            </a:r>
            <a:endParaRPr sz="1200">
              <a:solidFill>
                <a:schemeClr val="dk1"/>
              </a:solidFill>
              <a:latin typeface="Poppins Light"/>
              <a:ea typeface="Poppins Light"/>
              <a:cs typeface="Poppins Light"/>
              <a:sym typeface="Poppi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3"/>
          <p:cNvSpPr txBox="1"/>
          <p:nvPr/>
        </p:nvSpPr>
        <p:spPr>
          <a:xfrm>
            <a:off x="323050" y="357600"/>
            <a:ext cx="54981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ko" sz="2700">
                <a:solidFill>
                  <a:schemeClr val="dk1"/>
                </a:solidFill>
                <a:latin typeface="Bebas Neue"/>
                <a:ea typeface="Bebas Neue"/>
                <a:cs typeface="Bebas Neue"/>
                <a:sym typeface="Bebas Neue"/>
              </a:rPr>
              <a:t>Summary - The 4 Elements of the Tetris MDP</a:t>
            </a:r>
            <a:endParaRPr sz="2700">
              <a:solidFill>
                <a:schemeClr val="dk1"/>
              </a:solidFill>
              <a:latin typeface="Bebas Neue"/>
              <a:ea typeface="Bebas Neue"/>
              <a:cs typeface="Bebas Neue"/>
              <a:sym typeface="Bebas Neue"/>
            </a:endParaRPr>
          </a:p>
        </p:txBody>
      </p:sp>
      <p:graphicFrame>
        <p:nvGraphicFramePr>
          <p:cNvPr id="372" name="Google Shape;372;p43"/>
          <p:cNvGraphicFramePr/>
          <p:nvPr>
            <p:extLst>
              <p:ext uri="{D42A27DB-BD31-4B8C-83A1-F6EECF244321}">
                <p14:modId xmlns:p14="http://schemas.microsoft.com/office/powerpoint/2010/main" val="2935737304"/>
              </p:ext>
            </p:extLst>
          </p:nvPr>
        </p:nvGraphicFramePr>
        <p:xfrm>
          <a:off x="616325" y="1557413"/>
          <a:ext cx="8116225" cy="2024230"/>
        </p:xfrm>
        <a:graphic>
          <a:graphicData uri="http://schemas.openxmlformats.org/drawingml/2006/table">
            <a:tbl>
              <a:tblPr>
                <a:noFill/>
                <a:tableStyleId>{C44CC921-2E44-4102-B5EC-31DB1BCCD1B9}</a:tableStyleId>
              </a:tblPr>
              <a:tblGrid>
                <a:gridCol w="1779000">
                  <a:extLst>
                    <a:ext uri="{9D8B030D-6E8A-4147-A177-3AD203B41FA5}">
                      <a16:colId xmlns:a16="http://schemas.microsoft.com/office/drawing/2014/main" val="20000"/>
                    </a:ext>
                  </a:extLst>
                </a:gridCol>
                <a:gridCol w="6337225">
                  <a:extLst>
                    <a:ext uri="{9D8B030D-6E8A-4147-A177-3AD203B41FA5}">
                      <a16:colId xmlns:a16="http://schemas.microsoft.com/office/drawing/2014/main" val="20001"/>
                    </a:ext>
                  </a:extLst>
                </a:gridCol>
              </a:tblGrid>
              <a:tr h="0">
                <a:tc>
                  <a:txBody>
                    <a:bodyPr/>
                    <a:lstStyle/>
                    <a:p>
                      <a:pPr marL="0" lvl="0" indent="0" algn="l" rtl="0">
                        <a:lnSpc>
                          <a:spcPct val="115000"/>
                        </a:lnSpc>
                        <a:spcBef>
                          <a:spcPts val="0"/>
                        </a:spcBef>
                        <a:spcAft>
                          <a:spcPts val="0"/>
                        </a:spcAft>
                        <a:buNone/>
                      </a:pPr>
                      <a:r>
                        <a:rPr lang="ko" sz="1600" b="1" dirty="0"/>
                        <a:t>Element</a:t>
                      </a:r>
                      <a:endParaRPr sz="1600"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ko" sz="1600" b="1" dirty="0"/>
                        <a:t>Description</a:t>
                      </a:r>
                      <a:endParaRPr sz="1600"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ko"/>
                        <a:t>State</a:t>
                      </a:r>
                      <a:endParaRPr/>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a:t>Summary features of current board + current/next piece</a:t>
                      </a:r>
                      <a:endParaRPr/>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ko"/>
                        <a:t>Action</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a:t>All legal placements (position × orientation) of the current piece</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ko"/>
                        <a:t>Reward</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a:t>Immediate score: lines cleared </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ko"/>
                        <a:t>Transition</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dirty="0"/>
                        <a:t>Place piece → board updates → new piece spawns</a:t>
                      </a:r>
                      <a:endParaRPr dirty="0"/>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4"/>
          <p:cNvSpPr txBox="1"/>
          <p:nvPr/>
        </p:nvSpPr>
        <p:spPr>
          <a:xfrm>
            <a:off x="439099" y="389925"/>
            <a:ext cx="61137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a:solidFill>
                  <a:schemeClr val="dk1"/>
                </a:solidFill>
                <a:latin typeface="Bebas Neue"/>
                <a:ea typeface="Bebas Neue"/>
                <a:cs typeface="Bebas Neue"/>
                <a:sym typeface="Bebas Neue"/>
              </a:rPr>
              <a:t>Problem Characteristics of Tetris as an MDP</a:t>
            </a:r>
            <a:endParaRPr sz="2700">
              <a:solidFill>
                <a:schemeClr val="dk1"/>
              </a:solidFill>
              <a:latin typeface="Bebas Neue"/>
              <a:ea typeface="Bebas Neue"/>
              <a:cs typeface="Bebas Neue"/>
              <a:sym typeface="Bebas Neue"/>
            </a:endParaRPr>
          </a:p>
        </p:txBody>
      </p:sp>
      <p:graphicFrame>
        <p:nvGraphicFramePr>
          <p:cNvPr id="378" name="Google Shape;378;p44"/>
          <p:cNvGraphicFramePr/>
          <p:nvPr>
            <p:extLst>
              <p:ext uri="{D42A27DB-BD31-4B8C-83A1-F6EECF244321}">
                <p14:modId xmlns:p14="http://schemas.microsoft.com/office/powerpoint/2010/main" val="1026244562"/>
              </p:ext>
            </p:extLst>
          </p:nvPr>
        </p:nvGraphicFramePr>
        <p:xfrm>
          <a:off x="1762400" y="1272900"/>
          <a:ext cx="3467100" cy="3211303"/>
        </p:xfrm>
        <a:graphic>
          <a:graphicData uri="http://schemas.openxmlformats.org/drawingml/2006/table">
            <a:tbl>
              <a:tblPr>
                <a:noFill/>
                <a:tableStyleId>{C44CC921-2E44-4102-B5EC-31DB1BCCD1B9}</a:tableStyleId>
              </a:tblPr>
              <a:tblGrid>
                <a:gridCol w="1533525">
                  <a:extLst>
                    <a:ext uri="{9D8B030D-6E8A-4147-A177-3AD203B41FA5}">
                      <a16:colId xmlns:a16="http://schemas.microsoft.com/office/drawing/2014/main" val="20000"/>
                    </a:ext>
                  </a:extLst>
                </a:gridCol>
                <a:gridCol w="1933575">
                  <a:extLst>
                    <a:ext uri="{9D8B030D-6E8A-4147-A177-3AD203B41FA5}">
                      <a16:colId xmlns:a16="http://schemas.microsoft.com/office/drawing/2014/main" val="20001"/>
                    </a:ext>
                  </a:extLst>
                </a:gridCol>
              </a:tblGrid>
              <a:tr h="0">
                <a:tc>
                  <a:txBody>
                    <a:bodyPr/>
                    <a:lstStyle/>
                    <a:p>
                      <a:pPr marL="0" lvl="0" indent="0" algn="l" rtl="0">
                        <a:lnSpc>
                          <a:spcPct val="115000"/>
                        </a:lnSpc>
                        <a:spcBef>
                          <a:spcPts val="0"/>
                        </a:spcBef>
                        <a:spcAft>
                          <a:spcPts val="0"/>
                        </a:spcAft>
                        <a:buNone/>
                      </a:pPr>
                      <a:r>
                        <a:rPr lang="ko" b="1" dirty="0"/>
                        <a:t>Property</a:t>
                      </a:r>
                      <a:endParaRPr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ko" b="1" dirty="0"/>
                        <a:t>Classification</a:t>
                      </a:r>
                      <a:endParaRPr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ko"/>
                        <a:t>Episodic or Continuing</a:t>
                      </a:r>
                      <a:endParaRPr/>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b="1"/>
                        <a:t>Episodic</a:t>
                      </a:r>
                      <a:endParaRPr b="1"/>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ko"/>
                        <a:t>State Space</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b="1"/>
                        <a:t>Large, Discrete</a:t>
                      </a:r>
                      <a:endParaRPr b="1"/>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ko"/>
                        <a:t>Action Space</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b="1"/>
                        <a:t>Dynamic, Discrete</a:t>
                      </a:r>
                      <a:endParaRPr b="1"/>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ko"/>
                        <a:t>Transition Dynamics</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b="1"/>
                        <a:t>Deterministic (mostly)</a:t>
                      </a:r>
                      <a:endParaRPr b="1"/>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ko"/>
                        <a:t>Observability</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b="1"/>
                        <a:t>Fully Observable</a:t>
                      </a:r>
                      <a:endParaRPr b="1"/>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ko" dirty="0"/>
                        <a:t>Markov Property</a:t>
                      </a:r>
                      <a:endParaRPr dirty="0"/>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b="1" dirty="0"/>
                        <a:t>Satisfies</a:t>
                      </a:r>
                      <a:endParaRPr b="1" dirty="0"/>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pic>
        <p:nvPicPr>
          <p:cNvPr id="379" name="Google Shape;379;p44"/>
          <p:cNvPicPr preferRelativeResize="0"/>
          <p:nvPr/>
        </p:nvPicPr>
        <p:blipFill>
          <a:blip r:embed="rId3">
            <a:alphaModFix/>
          </a:blip>
          <a:stretch>
            <a:fillRect/>
          </a:stretch>
        </p:blipFill>
        <p:spPr>
          <a:xfrm>
            <a:off x="6446525" y="1927150"/>
            <a:ext cx="2697475" cy="1517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45"/>
          <p:cNvPicPr preferRelativeResize="0"/>
          <p:nvPr/>
        </p:nvPicPr>
        <p:blipFill>
          <a:blip r:embed="rId3">
            <a:alphaModFix/>
          </a:blip>
          <a:stretch>
            <a:fillRect/>
          </a:stretch>
        </p:blipFill>
        <p:spPr>
          <a:xfrm>
            <a:off x="1837900" y="2696575"/>
            <a:ext cx="1635434" cy="1942074"/>
          </a:xfrm>
          <a:prstGeom prst="rect">
            <a:avLst/>
          </a:prstGeom>
          <a:noFill/>
          <a:ln>
            <a:noFill/>
          </a:ln>
        </p:spPr>
      </p:pic>
      <p:pic>
        <p:nvPicPr>
          <p:cNvPr id="385" name="Google Shape;385;p45"/>
          <p:cNvPicPr preferRelativeResize="0"/>
          <p:nvPr/>
        </p:nvPicPr>
        <p:blipFill>
          <a:blip r:embed="rId4">
            <a:alphaModFix/>
          </a:blip>
          <a:stretch>
            <a:fillRect/>
          </a:stretch>
        </p:blipFill>
        <p:spPr>
          <a:xfrm>
            <a:off x="3798676" y="2696575"/>
            <a:ext cx="3507400" cy="1942074"/>
          </a:xfrm>
          <a:prstGeom prst="rect">
            <a:avLst/>
          </a:prstGeom>
          <a:noFill/>
          <a:ln>
            <a:noFill/>
          </a:ln>
        </p:spPr>
      </p:pic>
      <p:graphicFrame>
        <p:nvGraphicFramePr>
          <p:cNvPr id="386" name="Google Shape;386;p45"/>
          <p:cNvGraphicFramePr/>
          <p:nvPr>
            <p:extLst>
              <p:ext uri="{D42A27DB-BD31-4B8C-83A1-F6EECF244321}">
                <p14:modId xmlns:p14="http://schemas.microsoft.com/office/powerpoint/2010/main" val="3261332342"/>
              </p:ext>
            </p:extLst>
          </p:nvPr>
        </p:nvGraphicFramePr>
        <p:xfrm>
          <a:off x="95250" y="1293550"/>
          <a:ext cx="9048750" cy="1083153"/>
        </p:xfrm>
        <a:graphic>
          <a:graphicData uri="http://schemas.openxmlformats.org/drawingml/2006/table">
            <a:tbl>
              <a:tblPr>
                <a:noFill/>
                <a:tableStyleId>{C44CC921-2E44-4102-B5EC-31DB1BCCD1B9}</a:tableStyleId>
              </a:tblPr>
              <a:tblGrid>
                <a:gridCol w="1297925">
                  <a:extLst>
                    <a:ext uri="{9D8B030D-6E8A-4147-A177-3AD203B41FA5}">
                      <a16:colId xmlns:a16="http://schemas.microsoft.com/office/drawing/2014/main" val="20000"/>
                    </a:ext>
                  </a:extLst>
                </a:gridCol>
                <a:gridCol w="2094775">
                  <a:extLst>
                    <a:ext uri="{9D8B030D-6E8A-4147-A177-3AD203B41FA5}">
                      <a16:colId xmlns:a16="http://schemas.microsoft.com/office/drawing/2014/main" val="20001"/>
                    </a:ext>
                  </a:extLst>
                </a:gridCol>
                <a:gridCol w="2210325">
                  <a:extLst>
                    <a:ext uri="{9D8B030D-6E8A-4147-A177-3AD203B41FA5}">
                      <a16:colId xmlns:a16="http://schemas.microsoft.com/office/drawing/2014/main" val="20002"/>
                    </a:ext>
                  </a:extLst>
                </a:gridCol>
                <a:gridCol w="3445725">
                  <a:extLst>
                    <a:ext uri="{9D8B030D-6E8A-4147-A177-3AD203B41FA5}">
                      <a16:colId xmlns:a16="http://schemas.microsoft.com/office/drawing/2014/main" val="20003"/>
                    </a:ext>
                  </a:extLst>
                </a:gridCol>
              </a:tblGrid>
              <a:tr h="0">
                <a:tc>
                  <a:txBody>
                    <a:bodyPr/>
                    <a:lstStyle/>
                    <a:p>
                      <a:pPr marL="0" lvl="0" indent="0" algn="ctr" rtl="0">
                        <a:lnSpc>
                          <a:spcPct val="115000"/>
                        </a:lnSpc>
                        <a:spcBef>
                          <a:spcPts val="0"/>
                        </a:spcBef>
                        <a:spcAft>
                          <a:spcPts val="0"/>
                        </a:spcAft>
                        <a:buNone/>
                      </a:pPr>
                      <a:r>
                        <a:rPr lang="ko" sz="1100" b="1" dirty="0"/>
                        <a:t>Entity</a:t>
                      </a:r>
                      <a:endParaRPr sz="1100"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ko" sz="1100" b="1" dirty="0"/>
                        <a:t>Platform / Setup</a:t>
                      </a:r>
                      <a:endParaRPr sz="1100"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ko" sz="1100" b="1" dirty="0"/>
                        <a:t>Score / Level Achieved</a:t>
                      </a:r>
                      <a:endParaRPr sz="1100"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ko" sz="1100" b="1" dirty="0"/>
                        <a:t>Notes</a:t>
                      </a:r>
                      <a:endParaRPr sz="1100"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1950">
                <a:tc>
                  <a:txBody>
                    <a:bodyPr/>
                    <a:lstStyle/>
                    <a:p>
                      <a:pPr marL="0" lvl="0" indent="0" algn="l" rtl="0">
                        <a:spcBef>
                          <a:spcPts val="0"/>
                        </a:spcBef>
                        <a:spcAft>
                          <a:spcPts val="0"/>
                        </a:spcAft>
                        <a:buNone/>
                      </a:pPr>
                      <a:r>
                        <a:rPr lang="ko" sz="1100" b="1"/>
                        <a:t>Alex T (Human)</a:t>
                      </a:r>
                      <a:endParaRPr sz="1100" b="1"/>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sz="1100"/>
                        <a:t>Classic Tetris (NES)</a:t>
                      </a:r>
                      <a:endParaRPr sz="1100"/>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sz="1100">
                          <a:solidFill>
                            <a:srgbClr val="EE5A4E"/>
                          </a:solidFill>
                        </a:rPr>
                        <a:t>10M+ score; Level 235+</a:t>
                      </a:r>
                      <a:endParaRPr sz="1100">
                        <a:solidFill>
                          <a:srgbClr val="EE5A4E"/>
                        </a:solidFill>
                      </a:endParaRPr>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sz="1100"/>
                        <a:t>First human &gt;10M; CTWC 2× champion (2025)</a:t>
                      </a:r>
                      <a:endParaRPr sz="1100"/>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1950">
                <a:tc>
                  <a:txBody>
                    <a:bodyPr/>
                    <a:lstStyle/>
                    <a:p>
                      <a:pPr marL="0" lvl="0" indent="0" algn="l" rtl="0">
                        <a:spcBef>
                          <a:spcPts val="0"/>
                        </a:spcBef>
                        <a:spcAft>
                          <a:spcPts val="0"/>
                        </a:spcAft>
                        <a:buNone/>
                      </a:pPr>
                      <a:r>
                        <a:rPr lang="ko" sz="1100" b="1"/>
                        <a:t>StackRabbit (AI)</a:t>
                      </a:r>
                      <a:endParaRPr sz="1100" b="1"/>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sz="1100"/>
                        <a:t>Standard NES gameplay</a:t>
                      </a:r>
                      <a:endParaRPr sz="1100"/>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sz="1100">
                          <a:solidFill>
                            <a:srgbClr val="EE5A4E"/>
                          </a:solidFill>
                        </a:rPr>
                        <a:t>102M score; Level 237+</a:t>
                      </a:r>
                      <a:endParaRPr sz="1100">
                        <a:solidFill>
                          <a:srgbClr val="EE5A4E"/>
                        </a:solidFill>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sz="1100" dirty="0"/>
                        <a:t>No hardware/controller constraints (2021)</a:t>
                      </a:r>
                      <a:endParaRPr sz="1100" dirty="0"/>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387" name="Google Shape;387;p45"/>
          <p:cNvSpPr txBox="1"/>
          <p:nvPr/>
        </p:nvSpPr>
        <p:spPr>
          <a:xfrm>
            <a:off x="776500" y="99550"/>
            <a:ext cx="67386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2700">
                <a:solidFill>
                  <a:schemeClr val="dk1"/>
                </a:solidFill>
                <a:latin typeface="Bebas Neue"/>
                <a:ea typeface="Bebas Neue"/>
                <a:cs typeface="Bebas Neue"/>
                <a:sym typeface="Bebas Neue"/>
              </a:rPr>
              <a:t>Current Performance </a:t>
            </a:r>
            <a:endParaRPr sz="2700">
              <a:solidFill>
                <a:schemeClr val="dk1"/>
              </a:solidFill>
              <a:latin typeface="Bebas Neue"/>
              <a:ea typeface="Bebas Neue"/>
              <a:cs typeface="Bebas Neue"/>
              <a:sym typeface="Bebas Neue"/>
            </a:endParaRPr>
          </a:p>
          <a:p>
            <a:pPr marL="0" lvl="0" indent="0" algn="l" rtl="0">
              <a:spcBef>
                <a:spcPts val="0"/>
              </a:spcBef>
              <a:spcAft>
                <a:spcPts val="0"/>
              </a:spcAft>
              <a:buNone/>
            </a:pPr>
            <a:r>
              <a:rPr lang="ko" sz="2700">
                <a:solidFill>
                  <a:schemeClr val="dk1"/>
                </a:solidFill>
                <a:latin typeface="Bebas Neue"/>
                <a:ea typeface="Bebas Neue"/>
                <a:cs typeface="Bebas Neue"/>
                <a:sym typeface="Bebas Neue"/>
              </a:rPr>
              <a:t>Human Experts vs AI Players</a:t>
            </a:r>
            <a:endParaRPr sz="2700">
              <a:solidFill>
                <a:schemeClr val="dk1"/>
              </a:solidFill>
              <a:latin typeface="Bebas Neue"/>
              <a:ea typeface="Bebas Neue"/>
              <a:cs typeface="Bebas Neue"/>
              <a:sym typeface="Bebas Neue"/>
            </a:endParaRPr>
          </a:p>
        </p:txBody>
      </p:sp>
      <p:sp>
        <p:nvSpPr>
          <p:cNvPr id="388" name="Google Shape;388;p45"/>
          <p:cNvSpPr txBox="1"/>
          <p:nvPr/>
        </p:nvSpPr>
        <p:spPr>
          <a:xfrm>
            <a:off x="4686875" y="4789500"/>
            <a:ext cx="1731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solidFill>
                  <a:srgbClr val="333333"/>
                </a:solidFill>
                <a:latin typeface="Poppins"/>
                <a:ea typeface="Poppins"/>
                <a:cs typeface="Poppins"/>
                <a:sym typeface="Poppins"/>
              </a:rPr>
              <a:t>Built by: </a:t>
            </a:r>
            <a:r>
              <a:rPr lang="ko" sz="1100">
                <a:solidFill>
                  <a:schemeClr val="hlink"/>
                </a:solidFill>
                <a:uFill>
                  <a:noFill/>
                </a:uFill>
                <a:latin typeface="Poppins"/>
                <a:ea typeface="Poppins"/>
                <a:cs typeface="Poppins"/>
                <a:sym typeface="Poppins"/>
                <a:hlinkClick r:id="rId5"/>
              </a:rPr>
              <a:t>Greg Cannon</a:t>
            </a:r>
            <a:endParaRPr sz="1100">
              <a:latin typeface="Poppins"/>
              <a:ea typeface="Poppins"/>
              <a:cs typeface="Poppins"/>
              <a:sym typeface="Poppins"/>
            </a:endParaRPr>
          </a:p>
        </p:txBody>
      </p:sp>
      <p:sp>
        <p:nvSpPr>
          <p:cNvPr id="389" name="Google Shape;389;p45"/>
          <p:cNvSpPr txBox="1"/>
          <p:nvPr/>
        </p:nvSpPr>
        <p:spPr>
          <a:xfrm>
            <a:off x="2173522" y="4789500"/>
            <a:ext cx="96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solidFill>
                  <a:schemeClr val="dk1"/>
                </a:solidFill>
                <a:highlight>
                  <a:srgbClr val="F8F9FA"/>
                </a:highlight>
                <a:latin typeface="Poppins"/>
                <a:ea typeface="Poppins"/>
                <a:cs typeface="Poppins"/>
                <a:sym typeface="Poppins"/>
              </a:rPr>
              <a:t>Alex Thach</a:t>
            </a:r>
            <a:endParaRPr sz="1100">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6"/>
          <p:cNvSpPr txBox="1"/>
          <p:nvPr/>
        </p:nvSpPr>
        <p:spPr>
          <a:xfrm>
            <a:off x="2676525" y="2029294"/>
            <a:ext cx="3790950" cy="1084913"/>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ko" sz="6600" b="0">
                <a:solidFill>
                  <a:schemeClr val="dk1"/>
                </a:solidFill>
                <a:latin typeface="Bebas Neue"/>
                <a:ea typeface="Bebas Neue"/>
                <a:cs typeface="Bebas Neue"/>
                <a:sym typeface="Bebas Neue"/>
              </a:rPr>
              <a:t>Thanks !</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5"/>
          <p:cNvSpPr txBox="1"/>
          <p:nvPr/>
        </p:nvSpPr>
        <p:spPr>
          <a:xfrm>
            <a:off x="1525831" y="782106"/>
            <a:ext cx="3697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a:solidFill>
                  <a:schemeClr val="dk1"/>
                </a:solidFill>
                <a:latin typeface="Bebas Neue"/>
                <a:ea typeface="Bebas Neue"/>
                <a:cs typeface="Bebas Neue"/>
                <a:sym typeface="Bebas Neue"/>
              </a:rPr>
              <a:t>Introduction  </a:t>
            </a:r>
            <a:endParaRPr sz="2700">
              <a:solidFill>
                <a:schemeClr val="dk1"/>
              </a:solidFill>
              <a:latin typeface="Bebas Neue"/>
              <a:ea typeface="Bebas Neue"/>
              <a:cs typeface="Bebas Neue"/>
              <a:sym typeface="Bebas Neue"/>
            </a:endParaRPr>
          </a:p>
        </p:txBody>
      </p:sp>
      <p:pic>
        <p:nvPicPr>
          <p:cNvPr id="290" name="Google Shape;290;p35"/>
          <p:cNvPicPr preferRelativeResize="0"/>
          <p:nvPr/>
        </p:nvPicPr>
        <p:blipFill>
          <a:blip r:embed="rId3">
            <a:alphaModFix/>
          </a:blip>
          <a:stretch>
            <a:fillRect/>
          </a:stretch>
        </p:blipFill>
        <p:spPr>
          <a:xfrm>
            <a:off x="0" y="1571706"/>
            <a:ext cx="4883200" cy="3571794"/>
          </a:xfrm>
          <a:prstGeom prst="rect">
            <a:avLst/>
          </a:prstGeom>
          <a:noFill/>
          <a:ln>
            <a:noFill/>
          </a:ln>
        </p:spPr>
      </p:pic>
      <p:sp>
        <p:nvSpPr>
          <p:cNvPr id="291" name="Google Shape;291;p35"/>
          <p:cNvSpPr txBox="1"/>
          <p:nvPr/>
        </p:nvSpPr>
        <p:spPr>
          <a:xfrm>
            <a:off x="5110500" y="1187275"/>
            <a:ext cx="3387000" cy="374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0"/>
              </a:spcAft>
              <a:buNone/>
            </a:pPr>
            <a:r>
              <a:rPr lang="ko" sz="1300" b="1">
                <a:solidFill>
                  <a:schemeClr val="dk1"/>
                </a:solidFill>
              </a:rPr>
              <a:t>🎮 </a:t>
            </a:r>
            <a:r>
              <a:rPr lang="ko" b="1">
                <a:solidFill>
                  <a:schemeClr val="dk1"/>
                </a:solidFill>
              </a:rPr>
              <a:t>Basic Game Rules</a:t>
            </a:r>
            <a:endParaRPr b="1">
              <a:solidFill>
                <a:schemeClr val="dk1"/>
              </a:solidFill>
            </a:endParaRPr>
          </a:p>
          <a:p>
            <a:pPr marL="457200" lvl="0" indent="-317500" algn="l" rtl="0">
              <a:lnSpc>
                <a:spcPct val="115000"/>
              </a:lnSpc>
              <a:spcBef>
                <a:spcPts val="1200"/>
              </a:spcBef>
              <a:spcAft>
                <a:spcPts val="0"/>
              </a:spcAft>
              <a:buClr>
                <a:schemeClr val="dk1"/>
              </a:buClr>
              <a:buSzPts val="1400"/>
              <a:buChar char="●"/>
            </a:pPr>
            <a:r>
              <a:rPr lang="ko">
                <a:solidFill>
                  <a:schemeClr val="dk1"/>
                </a:solidFill>
              </a:rPr>
              <a:t>A piece (tetromino) falls one at a time from the top.</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ko">
                <a:solidFill>
                  <a:schemeClr val="dk1"/>
                </a:solidFill>
              </a:rPr>
              <a:t>Player can </a:t>
            </a:r>
            <a:r>
              <a:rPr lang="ko" b="1">
                <a:solidFill>
                  <a:schemeClr val="dk1"/>
                </a:solidFill>
              </a:rPr>
              <a:t>rotate</a:t>
            </a:r>
            <a:r>
              <a:rPr lang="ko">
                <a:solidFill>
                  <a:schemeClr val="dk1"/>
                </a:solidFill>
              </a:rPr>
              <a:t> and </a:t>
            </a:r>
            <a:r>
              <a:rPr lang="ko" b="1">
                <a:solidFill>
                  <a:schemeClr val="dk1"/>
                </a:solidFill>
              </a:rPr>
              <a:t>move</a:t>
            </a:r>
            <a:r>
              <a:rPr lang="ko">
                <a:solidFill>
                  <a:schemeClr val="dk1"/>
                </a:solidFill>
              </a:rPr>
              <a:t> the piece before it drops.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ko">
                <a:solidFill>
                  <a:schemeClr val="dk1"/>
                </a:solidFill>
              </a:rPr>
              <a:t>If a row is fully filled, it disappears and the player scores.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ko">
                <a:solidFill>
                  <a:schemeClr val="dk1"/>
                </a:solidFill>
              </a:rPr>
              <a:t>Game ends when blocks reach the top of the board.</a:t>
            </a:r>
            <a:endParaRPr>
              <a:solidFill>
                <a:schemeClr val="dk1"/>
              </a:solidFill>
            </a:endParaRPr>
          </a:p>
          <a:p>
            <a:pPr marL="0" lvl="0" indent="0" algn="l" rtl="0">
              <a:lnSpc>
                <a:spcPct val="115000"/>
              </a:lnSpc>
              <a:spcBef>
                <a:spcPts val="1200"/>
              </a:spcBef>
              <a:spcAft>
                <a:spcPts val="0"/>
              </a:spcAft>
              <a:buNone/>
            </a:pPr>
            <a:r>
              <a:rPr lang="ko">
                <a:solidFill>
                  <a:schemeClr val="dk1"/>
                </a:solidFill>
              </a:rPr>
              <a:t>🧱 7 Tetromino types:</a:t>
            </a:r>
            <a:endParaRPr>
              <a:solidFill>
                <a:schemeClr val="dk1"/>
              </a:solidFill>
            </a:endParaRPr>
          </a:p>
          <a:p>
            <a:pPr marL="381000" marR="381000" lvl="0" indent="0" algn="l" rtl="0">
              <a:lnSpc>
                <a:spcPct val="115000"/>
              </a:lnSpc>
              <a:spcBef>
                <a:spcPts val="1200"/>
              </a:spcBef>
              <a:spcAft>
                <a:spcPts val="0"/>
              </a:spcAft>
              <a:buNone/>
            </a:pPr>
            <a:r>
              <a:rPr lang="ko">
                <a:solidFill>
                  <a:schemeClr val="dk1"/>
                </a:solidFill>
              </a:rPr>
              <a:t>I, O, T, S, Z, J, L</a:t>
            </a:r>
            <a:endParaRPr>
              <a:solidFill>
                <a:schemeClr val="dk1"/>
              </a:solidFill>
            </a:endParaRPr>
          </a:p>
          <a:p>
            <a:pPr marL="0" lvl="0" indent="0" algn="l" rtl="0">
              <a:lnSpc>
                <a:spcPct val="115000"/>
              </a:lnSpc>
              <a:spcBef>
                <a:spcPts val="1200"/>
              </a:spcBef>
              <a:spcAft>
                <a:spcPts val="1200"/>
              </a:spcAft>
              <a:buNone/>
            </a:pPr>
            <a:r>
              <a:rPr lang="ko">
                <a:solidFill>
                  <a:schemeClr val="dk1"/>
                </a:solidFill>
              </a:rPr>
              <a:t>🟪 Board size: 10 columns × 20 rows</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p:nvPr/>
        </p:nvSpPr>
        <p:spPr>
          <a:xfrm>
            <a:off x="191732" y="311146"/>
            <a:ext cx="46458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a:solidFill>
                  <a:schemeClr val="dk1"/>
                </a:solidFill>
                <a:latin typeface="Bebas Neue"/>
                <a:ea typeface="Bebas Neue"/>
                <a:cs typeface="Bebas Neue"/>
                <a:sym typeface="Bebas Neue"/>
              </a:rPr>
              <a:t>Why is Tetris so Hard?</a:t>
            </a:r>
            <a:endParaRPr sz="2700">
              <a:solidFill>
                <a:schemeClr val="dk1"/>
              </a:solidFill>
              <a:latin typeface="Bebas Neue"/>
              <a:ea typeface="Bebas Neue"/>
              <a:cs typeface="Bebas Neue"/>
              <a:sym typeface="Bebas Neue"/>
            </a:endParaRPr>
          </a:p>
        </p:txBody>
      </p:sp>
      <p:pic>
        <p:nvPicPr>
          <p:cNvPr id="297" name="Google Shape;297;p36"/>
          <p:cNvPicPr preferRelativeResize="0"/>
          <p:nvPr/>
        </p:nvPicPr>
        <p:blipFill>
          <a:blip r:embed="rId3">
            <a:alphaModFix/>
          </a:blip>
          <a:stretch>
            <a:fillRect/>
          </a:stretch>
        </p:blipFill>
        <p:spPr>
          <a:xfrm>
            <a:off x="4837525" y="1082150"/>
            <a:ext cx="4289576" cy="2859750"/>
          </a:xfrm>
          <a:prstGeom prst="rect">
            <a:avLst/>
          </a:prstGeom>
          <a:noFill/>
          <a:ln>
            <a:noFill/>
          </a:ln>
        </p:spPr>
      </p:pic>
      <p:sp>
        <p:nvSpPr>
          <p:cNvPr id="298" name="Google Shape;298;p36"/>
          <p:cNvSpPr txBox="1"/>
          <p:nvPr/>
        </p:nvSpPr>
        <p:spPr>
          <a:xfrm>
            <a:off x="245575" y="3305125"/>
            <a:ext cx="4740900" cy="6927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100">
                <a:solidFill>
                  <a:schemeClr val="dk1"/>
                </a:solidFill>
              </a:rPr>
              <a:t>“</a:t>
            </a:r>
            <a:r>
              <a:rPr lang="ko" sz="1100" b="1">
                <a:solidFill>
                  <a:schemeClr val="dk1"/>
                </a:solidFill>
              </a:rPr>
              <a:t>Even if the entire sequence of upcoming pieces is known</a:t>
            </a:r>
            <a:r>
              <a:rPr lang="ko" sz="1100">
                <a:solidFill>
                  <a:schemeClr val="dk1"/>
                </a:solidFill>
              </a:rPr>
              <a:t>, determining whether a player can survive forever is </a:t>
            </a:r>
            <a:r>
              <a:rPr lang="ko" sz="1100" b="1">
                <a:solidFill>
                  <a:schemeClr val="dk1"/>
                </a:solidFill>
              </a:rPr>
              <a:t>NP-complete</a:t>
            </a:r>
            <a:r>
              <a:rPr lang="ko" sz="1100">
                <a:solidFill>
                  <a:schemeClr val="dk1"/>
                </a:solidFill>
              </a:rPr>
              <a:t>.”</a:t>
            </a:r>
            <a:endParaRPr sz="1100">
              <a:solidFill>
                <a:schemeClr val="dk1"/>
              </a:solidFill>
            </a:endParaRPr>
          </a:p>
          <a:p>
            <a:pPr marL="0" lvl="0" indent="0" algn="l" rtl="0">
              <a:spcBef>
                <a:spcPts val="0"/>
              </a:spcBef>
              <a:spcAft>
                <a:spcPts val="0"/>
              </a:spcAft>
              <a:buNone/>
            </a:pPr>
            <a:r>
              <a:rPr lang="ko" sz="1100">
                <a:solidFill>
                  <a:schemeClr val="dk1"/>
                </a:solidFill>
              </a:rPr>
              <a:t>— </a:t>
            </a:r>
            <a:r>
              <a:rPr lang="ko" sz="1100" i="1">
                <a:solidFill>
                  <a:schemeClr val="dk1"/>
                </a:solidFill>
              </a:rPr>
              <a:t>Demaine et al., 2002</a:t>
            </a:r>
            <a:endParaRPr/>
          </a:p>
        </p:txBody>
      </p:sp>
      <p:sp>
        <p:nvSpPr>
          <p:cNvPr id="299" name="Google Shape;299;p36"/>
          <p:cNvSpPr txBox="1"/>
          <p:nvPr/>
        </p:nvSpPr>
        <p:spPr>
          <a:xfrm>
            <a:off x="191725" y="1081838"/>
            <a:ext cx="43944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solidFill>
                  <a:schemeClr val="dk1"/>
                </a:solidFill>
              </a:rPr>
              <a:t>The </a:t>
            </a:r>
            <a:r>
              <a:rPr lang="ko" b="1">
                <a:solidFill>
                  <a:schemeClr val="dk1"/>
                </a:solidFill>
              </a:rPr>
              <a:t>state space</a:t>
            </a:r>
            <a:r>
              <a:rPr lang="ko">
                <a:solidFill>
                  <a:schemeClr val="dk1"/>
                </a:solidFill>
              </a:rPr>
              <a:t> (all board configurations × falling pieces × positions) grows </a:t>
            </a:r>
            <a:r>
              <a:rPr lang="ko" b="1">
                <a:solidFill>
                  <a:schemeClr val="dk1"/>
                </a:solidFill>
              </a:rPr>
              <a:t>exponentially</a:t>
            </a:r>
            <a:r>
              <a:rPr lang="ko">
                <a:solidFill>
                  <a:schemeClr val="dk1"/>
                </a:solidFill>
              </a:rPr>
              <a:t>.</a:t>
            </a:r>
            <a:br>
              <a:rPr lang="ko">
                <a:solidFill>
                  <a:schemeClr val="dk1"/>
                </a:solidFill>
              </a:rPr>
            </a:br>
            <a:endParaRPr>
              <a:solidFill>
                <a:schemeClr val="dk1"/>
              </a:solidFill>
            </a:endParaRPr>
          </a:p>
          <a:p>
            <a:pPr marL="0" lvl="0" indent="0" algn="l" rtl="0">
              <a:spcBef>
                <a:spcPts val="0"/>
              </a:spcBef>
              <a:spcAft>
                <a:spcPts val="0"/>
              </a:spcAft>
              <a:buNone/>
            </a:pPr>
            <a:r>
              <a:rPr lang="ko">
                <a:solidFill>
                  <a:schemeClr val="dk1"/>
                </a:solidFill>
              </a:rPr>
              <a:t>There is </a:t>
            </a:r>
            <a:r>
              <a:rPr lang="ko" b="1">
                <a:solidFill>
                  <a:schemeClr val="dk1"/>
                </a:solidFill>
              </a:rPr>
              <a:t>no known efficient algorithm</a:t>
            </a:r>
            <a:r>
              <a:rPr lang="ko">
                <a:solidFill>
                  <a:schemeClr val="dk1"/>
                </a:solidFill>
              </a:rPr>
              <a:t> to solve Tetris optimally in all cases.</a:t>
            </a:r>
            <a:br>
              <a:rPr lang="ko">
                <a:solidFill>
                  <a:schemeClr val="dk1"/>
                </a:solidFill>
              </a:rPr>
            </a:br>
            <a:endParaRPr>
              <a:solidFill>
                <a:schemeClr val="dk1"/>
              </a:solidFill>
            </a:endParaRPr>
          </a:p>
          <a:p>
            <a:pPr marL="0" lvl="0" indent="0" algn="l" rtl="0">
              <a:spcBef>
                <a:spcPts val="0"/>
              </a:spcBef>
              <a:spcAft>
                <a:spcPts val="0"/>
              </a:spcAft>
              <a:buNone/>
            </a:pPr>
            <a:r>
              <a:rPr lang="ko">
                <a:solidFill>
                  <a:schemeClr val="dk1"/>
                </a:solidFill>
              </a:rPr>
              <a:t>Even with </a:t>
            </a:r>
            <a:r>
              <a:rPr lang="ko" b="1">
                <a:solidFill>
                  <a:schemeClr val="dk1"/>
                </a:solidFill>
              </a:rPr>
              <a:t>perfect future information</a:t>
            </a:r>
            <a:r>
              <a:rPr lang="ko">
                <a:solidFill>
                  <a:schemeClr val="dk1"/>
                </a:solidFill>
              </a:rPr>
              <a:t>, </a:t>
            </a:r>
            <a:r>
              <a:rPr lang="ko" b="1">
                <a:solidFill>
                  <a:schemeClr val="dk1"/>
                </a:solidFill>
              </a:rPr>
              <a:t>planning the best sequence</a:t>
            </a:r>
            <a:r>
              <a:rPr lang="ko">
                <a:solidFill>
                  <a:schemeClr val="dk1"/>
                </a:solidFill>
              </a:rPr>
              <a:t> is computationally intractable.</a:t>
            </a:r>
            <a:endParaRPr>
              <a:solidFill>
                <a:schemeClr val="dk1"/>
              </a:solidFill>
            </a:endParaRPr>
          </a:p>
        </p:txBody>
      </p:sp>
      <p:cxnSp>
        <p:nvCxnSpPr>
          <p:cNvPr id="300" name="Google Shape;300;p36"/>
          <p:cNvCxnSpPr/>
          <p:nvPr/>
        </p:nvCxnSpPr>
        <p:spPr>
          <a:xfrm>
            <a:off x="300875" y="3276350"/>
            <a:ext cx="2064000" cy="0"/>
          </a:xfrm>
          <a:prstGeom prst="straightConnector1">
            <a:avLst/>
          </a:prstGeom>
          <a:noFill/>
          <a:ln w="9525" cap="flat" cmpd="sng">
            <a:solidFill>
              <a:schemeClr val="dk2"/>
            </a:solidFill>
            <a:prstDash val="solid"/>
            <a:round/>
            <a:headEnd type="none" w="med" len="med"/>
            <a:tailEnd type="none" w="med" len="med"/>
          </a:ln>
        </p:spPr>
      </p:cxnSp>
      <p:sp>
        <p:nvSpPr>
          <p:cNvPr id="301" name="Google Shape;301;p36"/>
          <p:cNvSpPr txBox="1"/>
          <p:nvPr/>
        </p:nvSpPr>
        <p:spPr>
          <a:xfrm>
            <a:off x="1532250" y="4213500"/>
            <a:ext cx="6079500" cy="692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ko" sz="1100">
                <a:solidFill>
                  <a:schemeClr val="dk1"/>
                </a:solidFill>
              </a:rPr>
              <a:t>✅ Easy to play,</a:t>
            </a:r>
            <a:endParaRPr sz="1100">
              <a:solidFill>
                <a:schemeClr val="dk1"/>
              </a:solidFill>
            </a:endParaRPr>
          </a:p>
          <a:p>
            <a:pPr marL="0" lvl="0" indent="0" algn="l" rtl="0">
              <a:spcBef>
                <a:spcPts val="0"/>
              </a:spcBef>
              <a:spcAft>
                <a:spcPts val="0"/>
              </a:spcAft>
              <a:buNone/>
            </a:pPr>
            <a:r>
              <a:rPr lang="ko" sz="1100">
                <a:solidFill>
                  <a:schemeClr val="dk1"/>
                </a:solidFill>
              </a:rPr>
              <a:t>❌ Hard to solve optimally,</a:t>
            </a:r>
            <a:endParaRPr sz="1100">
              <a:solidFill>
                <a:schemeClr val="dk1"/>
              </a:solidFill>
            </a:endParaRPr>
          </a:p>
          <a:p>
            <a:pPr marL="0" lvl="0" indent="0" algn="l" rtl="0">
              <a:spcBef>
                <a:spcPts val="0"/>
              </a:spcBef>
              <a:spcAft>
                <a:spcPts val="0"/>
              </a:spcAft>
              <a:buNone/>
            </a:pPr>
            <a:r>
              <a:rPr lang="ko" sz="1100">
                <a:solidFill>
                  <a:schemeClr val="dk1"/>
                </a:solidFill>
              </a:rPr>
              <a:t>❗A perfect environment to study </a:t>
            </a:r>
            <a:r>
              <a:rPr lang="ko" sz="1100" b="1">
                <a:solidFill>
                  <a:schemeClr val="dk1"/>
                </a:solidFill>
              </a:rPr>
              <a:t>sequential decision-making</a:t>
            </a:r>
            <a:r>
              <a:rPr lang="ko" sz="1100">
                <a:solidFill>
                  <a:schemeClr val="dk1"/>
                </a:solidFill>
              </a:rPr>
              <a:t> and </a:t>
            </a:r>
            <a:r>
              <a:rPr lang="ko" sz="1100" b="1">
                <a:solidFill>
                  <a:schemeClr val="dk1"/>
                </a:solidFill>
              </a:rPr>
              <a:t>reinforcement learning</a:t>
            </a:r>
            <a:r>
              <a:rPr lang="ko" sz="1100">
                <a:solidFill>
                  <a:schemeClr val="dk1"/>
                </a:solidFill>
              </a:rPr>
              <a:t>.</a:t>
            </a:r>
            <a:endParaRPr/>
          </a:p>
        </p:txBody>
      </p:sp>
      <p:sp>
        <p:nvSpPr>
          <p:cNvPr id="302" name="Google Shape;302;p36"/>
          <p:cNvSpPr txBox="1"/>
          <p:nvPr/>
        </p:nvSpPr>
        <p:spPr>
          <a:xfrm>
            <a:off x="7611750" y="795950"/>
            <a:ext cx="1194600" cy="4311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600"/>
              <a:t>2²⁰⁰ ≈ 10⁶⁰</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p:nvPr/>
        </p:nvSpPr>
        <p:spPr>
          <a:xfrm>
            <a:off x="739429" y="250288"/>
            <a:ext cx="3697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a:solidFill>
                  <a:schemeClr val="dk1"/>
                </a:solidFill>
                <a:latin typeface="Bebas Neue"/>
                <a:ea typeface="Bebas Neue"/>
                <a:cs typeface="Bebas Neue"/>
                <a:sym typeface="Bebas Neue"/>
              </a:rPr>
              <a:t>Agent and Environment</a:t>
            </a:r>
            <a:endParaRPr sz="2700">
              <a:solidFill>
                <a:schemeClr val="dk1"/>
              </a:solidFill>
              <a:latin typeface="Bebas Neue"/>
              <a:ea typeface="Bebas Neue"/>
              <a:cs typeface="Bebas Neue"/>
              <a:sym typeface="Bebas Neue"/>
            </a:endParaRPr>
          </a:p>
        </p:txBody>
      </p:sp>
      <p:sp>
        <p:nvSpPr>
          <p:cNvPr id="308" name="Google Shape;308;p37"/>
          <p:cNvSpPr txBox="1"/>
          <p:nvPr/>
        </p:nvSpPr>
        <p:spPr>
          <a:xfrm>
            <a:off x="75750" y="981500"/>
            <a:ext cx="7299900" cy="2999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b="1">
                <a:solidFill>
                  <a:schemeClr val="accent2"/>
                </a:solidFill>
              </a:rPr>
              <a:t>Agent :</a:t>
            </a:r>
            <a:r>
              <a:rPr lang="ko"/>
              <a:t> The decision making player, human or AI</a:t>
            </a:r>
            <a:endParaRPr/>
          </a:p>
          <a:p>
            <a:pPr marL="457200" lvl="0" indent="-298450" algn="l" rtl="0">
              <a:lnSpc>
                <a:spcPct val="115000"/>
              </a:lnSpc>
              <a:spcBef>
                <a:spcPts val="0"/>
              </a:spcBef>
              <a:spcAft>
                <a:spcPts val="0"/>
              </a:spcAft>
              <a:buClr>
                <a:schemeClr val="dk1"/>
              </a:buClr>
              <a:buSzPts val="1100"/>
              <a:buChar char="●"/>
            </a:pPr>
            <a:r>
              <a:rPr lang="ko" sz="1100">
                <a:solidFill>
                  <a:schemeClr val="dk1"/>
                </a:solidFill>
              </a:rPr>
              <a:t>At each step, it selects an </a:t>
            </a:r>
            <a:r>
              <a:rPr lang="ko" sz="1100" b="1">
                <a:solidFill>
                  <a:schemeClr val="dk1"/>
                </a:solidFill>
              </a:rPr>
              <a:t>action</a:t>
            </a:r>
            <a:r>
              <a:rPr lang="ko" sz="1100">
                <a:solidFill>
                  <a:schemeClr val="dk1"/>
                </a:solidFill>
              </a:rPr>
              <a:t>:</a:t>
            </a:r>
            <a:br>
              <a:rPr lang="ko" sz="1100">
                <a:solidFill>
                  <a:schemeClr val="dk1"/>
                </a:solidFill>
              </a:rPr>
            </a:br>
            <a:r>
              <a:rPr lang="ko" sz="1100">
                <a:solidFill>
                  <a:schemeClr val="dk1"/>
                </a:solidFill>
              </a:rPr>
              <a:t> → Move left/right</a:t>
            </a:r>
            <a:br>
              <a:rPr lang="ko" sz="1100">
                <a:solidFill>
                  <a:schemeClr val="dk1"/>
                </a:solidFill>
              </a:rPr>
            </a:br>
            <a:r>
              <a:rPr lang="ko" sz="1100">
                <a:solidFill>
                  <a:schemeClr val="dk1"/>
                </a:solidFill>
              </a:rPr>
              <a:t> → Rotate</a:t>
            </a:r>
            <a:br>
              <a:rPr lang="ko" sz="1100">
                <a:solidFill>
                  <a:schemeClr val="dk1"/>
                </a:solidFill>
              </a:rPr>
            </a:br>
            <a:r>
              <a:rPr lang="ko" sz="1100">
                <a:solidFill>
                  <a:schemeClr val="dk1"/>
                </a:solidFill>
              </a:rPr>
              <a:t> → Drop the piece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ko" sz="1100">
                <a:solidFill>
                  <a:schemeClr val="dk1"/>
                </a:solidFill>
              </a:rPr>
              <a:t>The goal: </a:t>
            </a:r>
            <a:r>
              <a:rPr lang="ko" sz="1100" b="1">
                <a:solidFill>
                  <a:schemeClr val="dk1"/>
                </a:solidFill>
              </a:rPr>
              <a:t>maximize score</a:t>
            </a:r>
            <a:r>
              <a:rPr lang="ko" sz="1100">
                <a:solidFill>
                  <a:schemeClr val="dk1"/>
                </a:solidFill>
              </a:rPr>
              <a:t> by clearing as many lines as possible and delaying game over.</a:t>
            </a:r>
            <a:endParaRPr sz="1100">
              <a:solidFill>
                <a:schemeClr val="dk1"/>
              </a:solidFill>
            </a:endParaRPr>
          </a:p>
          <a:p>
            <a:pPr marL="0" lvl="0" indent="0" algn="l" rtl="0">
              <a:spcBef>
                <a:spcPts val="0"/>
              </a:spcBef>
              <a:spcAft>
                <a:spcPts val="0"/>
              </a:spcAft>
              <a:buNone/>
            </a:pPr>
            <a:endParaRPr sz="1600"/>
          </a:p>
          <a:p>
            <a:pPr marL="0" lvl="0" indent="0" algn="l" rtl="0">
              <a:lnSpc>
                <a:spcPct val="150000"/>
              </a:lnSpc>
              <a:spcBef>
                <a:spcPts val="0"/>
              </a:spcBef>
              <a:spcAft>
                <a:spcPts val="0"/>
              </a:spcAft>
              <a:buNone/>
            </a:pPr>
            <a:r>
              <a:rPr lang="ko" b="1">
                <a:solidFill>
                  <a:schemeClr val="accent2"/>
                </a:solidFill>
              </a:rPr>
              <a:t>Environment : </a:t>
            </a:r>
            <a:r>
              <a:rPr lang="ko"/>
              <a:t>The game engine, which:</a:t>
            </a:r>
            <a:endParaRPr/>
          </a:p>
          <a:p>
            <a:pPr marL="457200" lvl="0" indent="-298450" algn="l" rtl="0">
              <a:lnSpc>
                <a:spcPct val="115000"/>
              </a:lnSpc>
              <a:spcBef>
                <a:spcPts val="0"/>
              </a:spcBef>
              <a:spcAft>
                <a:spcPts val="0"/>
              </a:spcAft>
              <a:buSzPts val="1100"/>
              <a:buChar char="●"/>
            </a:pPr>
            <a:r>
              <a:rPr lang="ko" sz="1100">
                <a:solidFill>
                  <a:schemeClr val="dk1"/>
                </a:solidFill>
              </a:rPr>
              <a:t>Displays the current board and falling piece</a:t>
            </a:r>
            <a:endParaRPr sz="1100">
              <a:solidFill>
                <a:schemeClr val="dk1"/>
              </a:solidFill>
            </a:endParaRPr>
          </a:p>
          <a:p>
            <a:pPr marL="457200" lvl="0" indent="-298450" algn="l" rtl="0">
              <a:lnSpc>
                <a:spcPct val="115000"/>
              </a:lnSpc>
              <a:spcBef>
                <a:spcPts val="0"/>
              </a:spcBef>
              <a:spcAft>
                <a:spcPts val="0"/>
              </a:spcAft>
              <a:buSzPts val="1100"/>
              <a:buFont typeface="Poppins"/>
              <a:buChar char="●"/>
            </a:pPr>
            <a:r>
              <a:rPr lang="ko" sz="1100">
                <a:solidFill>
                  <a:schemeClr val="dk1"/>
                </a:solidFill>
              </a:rPr>
              <a:t>Applies </a:t>
            </a:r>
            <a:r>
              <a:rPr lang="ko" sz="1100" b="1">
                <a:solidFill>
                  <a:schemeClr val="dk1"/>
                </a:solidFill>
              </a:rPr>
              <a:t>gravity</a:t>
            </a:r>
            <a:r>
              <a:rPr lang="ko" sz="1100">
                <a:solidFill>
                  <a:schemeClr val="dk1"/>
                </a:solidFill>
              </a:rPr>
              <a:t> and performs </a:t>
            </a:r>
            <a:r>
              <a:rPr lang="ko" sz="1100" b="1">
                <a:solidFill>
                  <a:schemeClr val="dk1"/>
                </a:solidFill>
              </a:rPr>
              <a:t>collision detection</a:t>
            </a:r>
            <a:endParaRPr sz="1100" b="1">
              <a:solidFill>
                <a:schemeClr val="dk1"/>
              </a:solidFill>
            </a:endParaRPr>
          </a:p>
          <a:p>
            <a:pPr marL="457200" lvl="0" indent="-298450" algn="l" rtl="0">
              <a:lnSpc>
                <a:spcPct val="115000"/>
              </a:lnSpc>
              <a:spcBef>
                <a:spcPts val="0"/>
              </a:spcBef>
              <a:spcAft>
                <a:spcPts val="0"/>
              </a:spcAft>
              <a:buSzPts val="1100"/>
              <a:buChar char="●"/>
            </a:pPr>
            <a:r>
              <a:rPr lang="ko" sz="1100">
                <a:solidFill>
                  <a:schemeClr val="dk1"/>
                </a:solidFill>
              </a:rPr>
              <a:t>Clears any filled rows</a:t>
            </a:r>
            <a:endParaRPr sz="1100">
              <a:solidFill>
                <a:schemeClr val="dk1"/>
              </a:solidFill>
            </a:endParaRPr>
          </a:p>
          <a:p>
            <a:pPr marL="457200" lvl="0" indent="-298450" algn="l" rtl="0">
              <a:lnSpc>
                <a:spcPct val="115000"/>
              </a:lnSpc>
              <a:spcBef>
                <a:spcPts val="0"/>
              </a:spcBef>
              <a:spcAft>
                <a:spcPts val="0"/>
              </a:spcAft>
              <a:buSzPts val="1100"/>
              <a:buChar char="●"/>
            </a:pPr>
            <a:r>
              <a:rPr lang="ko" sz="1100">
                <a:solidFill>
                  <a:schemeClr val="dk1"/>
                </a:solidFill>
              </a:rPr>
              <a:t>Generates the next tetromino (random or pre-defined)</a:t>
            </a:r>
            <a:endParaRPr sz="1100">
              <a:solidFill>
                <a:schemeClr val="dk1"/>
              </a:solidFill>
            </a:endParaRPr>
          </a:p>
          <a:p>
            <a:pPr marL="457200" lvl="0" indent="-298450" algn="l" rtl="0">
              <a:lnSpc>
                <a:spcPct val="115000"/>
              </a:lnSpc>
              <a:spcBef>
                <a:spcPts val="0"/>
              </a:spcBef>
              <a:spcAft>
                <a:spcPts val="1200"/>
              </a:spcAft>
              <a:buSzPts val="1100"/>
              <a:buFont typeface="Poppins"/>
              <a:buChar char="●"/>
            </a:pPr>
            <a:r>
              <a:rPr lang="ko" sz="1100">
                <a:solidFill>
                  <a:schemeClr val="dk1"/>
                </a:solidFill>
              </a:rPr>
              <a:t>Returns </a:t>
            </a:r>
            <a:r>
              <a:rPr lang="ko" sz="1100" b="1">
                <a:solidFill>
                  <a:schemeClr val="dk1"/>
                </a:solidFill>
              </a:rPr>
              <a:t>reward</a:t>
            </a:r>
            <a:r>
              <a:rPr lang="ko" sz="1100">
                <a:solidFill>
                  <a:schemeClr val="dk1"/>
                </a:solidFill>
              </a:rPr>
              <a:t> and </a:t>
            </a:r>
            <a:r>
              <a:rPr lang="ko" sz="1100" b="1">
                <a:solidFill>
                  <a:schemeClr val="dk1"/>
                </a:solidFill>
              </a:rPr>
              <a:t>new state</a:t>
            </a:r>
            <a:r>
              <a:rPr lang="ko" sz="1100">
                <a:solidFill>
                  <a:schemeClr val="dk1"/>
                </a:solidFill>
              </a:rPr>
              <a:t> after action</a:t>
            </a:r>
            <a:endParaRPr sz="1100"/>
          </a:p>
        </p:txBody>
      </p:sp>
      <p:pic>
        <p:nvPicPr>
          <p:cNvPr id="309" name="Google Shape;309;p37"/>
          <p:cNvPicPr preferRelativeResize="0"/>
          <p:nvPr/>
        </p:nvPicPr>
        <p:blipFill>
          <a:blip r:embed="rId3">
            <a:alphaModFix/>
          </a:blip>
          <a:stretch>
            <a:fillRect/>
          </a:stretch>
        </p:blipFill>
        <p:spPr>
          <a:xfrm>
            <a:off x="5471999" y="3064348"/>
            <a:ext cx="2909024" cy="1266550"/>
          </a:xfrm>
          <a:prstGeom prst="rect">
            <a:avLst/>
          </a:prstGeom>
          <a:noFill/>
          <a:ln>
            <a:noFill/>
          </a:ln>
        </p:spPr>
      </p:pic>
      <p:sp>
        <p:nvSpPr>
          <p:cNvPr id="310" name="Google Shape;310;p37"/>
          <p:cNvSpPr txBox="1"/>
          <p:nvPr/>
        </p:nvSpPr>
        <p:spPr>
          <a:xfrm>
            <a:off x="6822600" y="2571750"/>
            <a:ext cx="2212200" cy="492600"/>
          </a:xfrm>
          <a:prstGeom prst="rect">
            <a:avLst/>
          </a:prstGeom>
          <a:solidFill>
            <a:srgbClr val="40CEE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t>Agent observes the current board and falling piece</a:t>
            </a:r>
            <a:endParaRPr sz="1000"/>
          </a:p>
        </p:txBody>
      </p:sp>
      <p:sp>
        <p:nvSpPr>
          <p:cNvPr id="311" name="Google Shape;311;p37"/>
          <p:cNvSpPr txBox="1"/>
          <p:nvPr/>
        </p:nvSpPr>
        <p:spPr>
          <a:xfrm>
            <a:off x="7837800" y="3816125"/>
            <a:ext cx="1306200" cy="646500"/>
          </a:xfrm>
          <a:prstGeom prst="rect">
            <a:avLst/>
          </a:prstGeom>
          <a:solidFill>
            <a:srgbClr val="40CEE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t>Agent takes an action (e.g., rotate and place)</a:t>
            </a:r>
            <a:endParaRPr sz="1000"/>
          </a:p>
        </p:txBody>
      </p:sp>
      <p:sp>
        <p:nvSpPr>
          <p:cNvPr id="312" name="Google Shape;312;p37"/>
          <p:cNvSpPr txBox="1"/>
          <p:nvPr/>
        </p:nvSpPr>
        <p:spPr>
          <a:xfrm>
            <a:off x="6273400" y="4330900"/>
            <a:ext cx="1306200" cy="800400"/>
          </a:xfrm>
          <a:prstGeom prst="rect">
            <a:avLst/>
          </a:prstGeom>
          <a:solidFill>
            <a:srgbClr val="F8BCC7"/>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t>Environment updates the board, clears lines, and spawns next piece</a:t>
            </a:r>
            <a:endParaRPr sz="1000"/>
          </a:p>
        </p:txBody>
      </p:sp>
      <p:sp>
        <p:nvSpPr>
          <p:cNvPr id="313" name="Google Shape;313;p37"/>
          <p:cNvSpPr txBox="1"/>
          <p:nvPr/>
        </p:nvSpPr>
        <p:spPr>
          <a:xfrm>
            <a:off x="4594063" y="3064350"/>
            <a:ext cx="1306200" cy="492600"/>
          </a:xfrm>
          <a:prstGeom prst="rect">
            <a:avLst/>
          </a:prstGeom>
          <a:solidFill>
            <a:srgbClr val="F8BCC7"/>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a:t>Agent receives new state and reward</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8"/>
          <p:cNvSpPr txBox="1"/>
          <p:nvPr/>
        </p:nvSpPr>
        <p:spPr>
          <a:xfrm>
            <a:off x="3519679" y="96650"/>
            <a:ext cx="3697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a:solidFill>
                  <a:schemeClr val="dk1"/>
                </a:solidFill>
                <a:latin typeface="Bebas Neue"/>
                <a:ea typeface="Bebas Neue"/>
                <a:cs typeface="Bebas Neue"/>
                <a:sym typeface="Bebas Neue"/>
              </a:rPr>
              <a:t>State Space - Part 1</a:t>
            </a:r>
            <a:endParaRPr sz="2700">
              <a:solidFill>
                <a:schemeClr val="dk1"/>
              </a:solidFill>
              <a:latin typeface="Bebas Neue"/>
              <a:ea typeface="Bebas Neue"/>
              <a:cs typeface="Bebas Neue"/>
              <a:sym typeface="Bebas Neue"/>
            </a:endParaRPr>
          </a:p>
        </p:txBody>
      </p:sp>
      <p:graphicFrame>
        <p:nvGraphicFramePr>
          <p:cNvPr id="319" name="Google Shape;319;p38"/>
          <p:cNvGraphicFramePr/>
          <p:nvPr>
            <p:extLst>
              <p:ext uri="{D42A27DB-BD31-4B8C-83A1-F6EECF244321}">
                <p14:modId xmlns:p14="http://schemas.microsoft.com/office/powerpoint/2010/main" val="2004794224"/>
              </p:ext>
            </p:extLst>
          </p:nvPr>
        </p:nvGraphicFramePr>
        <p:xfrm>
          <a:off x="878800" y="1314550"/>
          <a:ext cx="1886775" cy="2784583"/>
        </p:xfrm>
        <a:graphic>
          <a:graphicData uri="http://schemas.openxmlformats.org/drawingml/2006/table">
            <a:tbl>
              <a:tblPr>
                <a:noFill/>
                <a:tableStyleId>{C44CC921-2E44-4102-B5EC-31DB1BCCD1B9}</a:tableStyleId>
              </a:tblPr>
              <a:tblGrid>
                <a:gridCol w="1886775">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ko" b="1" dirty="0"/>
                        <a:t>Feature 1 - 6</a:t>
                      </a:r>
                      <a:endParaRPr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pPr marL="457200" lvl="0" indent="-317500" algn="l" rtl="0">
                        <a:spcBef>
                          <a:spcPts val="0"/>
                        </a:spcBef>
                        <a:spcAft>
                          <a:spcPts val="0"/>
                        </a:spcAft>
                        <a:buSzPts val="1400"/>
                        <a:buChar char="●"/>
                      </a:pPr>
                      <a:r>
                        <a:rPr lang="ko" b="1"/>
                        <a:t>Lines Cleared</a:t>
                      </a:r>
                      <a:endParaRPr b="1"/>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marL="457200" lvl="0" indent="-317500" algn="l" rtl="0">
                        <a:spcBef>
                          <a:spcPts val="0"/>
                        </a:spcBef>
                        <a:spcAft>
                          <a:spcPts val="0"/>
                        </a:spcAft>
                        <a:buSzPts val="1400"/>
                        <a:buChar char="●"/>
                      </a:pPr>
                      <a:r>
                        <a:rPr lang="ko" b="1"/>
                        <a:t>Holes</a:t>
                      </a:r>
                      <a:endParaRPr b="1"/>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marL="457200" lvl="0" indent="-317500" algn="l" rtl="0">
                        <a:spcBef>
                          <a:spcPts val="0"/>
                        </a:spcBef>
                        <a:spcAft>
                          <a:spcPts val="0"/>
                        </a:spcAft>
                        <a:buSzPts val="1400"/>
                        <a:buChar char="●"/>
                      </a:pPr>
                      <a:r>
                        <a:rPr lang="ko" b="1"/>
                        <a:t>Bumpiness</a:t>
                      </a:r>
                      <a:endParaRPr b="1"/>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0">
                <a:tc>
                  <a:txBody>
                    <a:bodyPr/>
                    <a:lstStyle/>
                    <a:p>
                      <a:pPr marL="457200" lvl="0" indent="-317500" algn="l" rtl="0">
                        <a:spcBef>
                          <a:spcPts val="0"/>
                        </a:spcBef>
                        <a:spcAft>
                          <a:spcPts val="0"/>
                        </a:spcAft>
                        <a:buSzPts val="1400"/>
                        <a:buChar char="●"/>
                      </a:pPr>
                      <a:r>
                        <a:rPr lang="ko" b="1"/>
                        <a:t>Total Height</a:t>
                      </a:r>
                      <a:endParaRPr b="1"/>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0">
                <a:tc>
                  <a:txBody>
                    <a:bodyPr/>
                    <a:lstStyle/>
                    <a:p>
                      <a:pPr marL="457200" lvl="0" indent="-317500" algn="l" rtl="0">
                        <a:spcBef>
                          <a:spcPts val="0"/>
                        </a:spcBef>
                        <a:spcAft>
                          <a:spcPts val="0"/>
                        </a:spcAft>
                        <a:buSzPts val="1400"/>
                        <a:buChar char="●"/>
                      </a:pPr>
                      <a:r>
                        <a:rPr lang="ko" b="1"/>
                        <a:t>Max Height</a:t>
                      </a:r>
                      <a:endParaRPr b="1"/>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0">
                <a:tc>
                  <a:txBody>
                    <a:bodyPr/>
                    <a:lstStyle/>
                    <a:p>
                      <a:pPr marL="457200" lvl="0" indent="-317500" algn="l" rtl="0">
                        <a:spcBef>
                          <a:spcPts val="0"/>
                        </a:spcBef>
                        <a:spcAft>
                          <a:spcPts val="0"/>
                        </a:spcAft>
                        <a:buSzPts val="1400"/>
                        <a:buChar char="●"/>
                      </a:pPr>
                      <a:r>
                        <a:rPr lang="ko" b="1" dirty="0"/>
                        <a:t>Min Height</a:t>
                      </a:r>
                      <a:endParaRPr b="1" dirty="0"/>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320" name="Google Shape;320;p38"/>
          <p:cNvSpPr txBox="1"/>
          <p:nvPr/>
        </p:nvSpPr>
        <p:spPr>
          <a:xfrm>
            <a:off x="3418625" y="3921700"/>
            <a:ext cx="37986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column_heights = [0, 0, 0, 3, 4, 1, 7, 2, 0, 0]</a:t>
            </a:r>
            <a:endParaRPr/>
          </a:p>
        </p:txBody>
      </p:sp>
      <p:pic>
        <p:nvPicPr>
          <p:cNvPr id="321" name="Google Shape;321;p38"/>
          <p:cNvPicPr preferRelativeResize="0"/>
          <p:nvPr/>
        </p:nvPicPr>
        <p:blipFill>
          <a:blip r:embed="rId3">
            <a:alphaModFix/>
          </a:blip>
          <a:stretch>
            <a:fillRect/>
          </a:stretch>
        </p:blipFill>
        <p:spPr>
          <a:xfrm>
            <a:off x="3418626" y="750250"/>
            <a:ext cx="3798550" cy="3042313"/>
          </a:xfrm>
          <a:prstGeom prst="rect">
            <a:avLst/>
          </a:prstGeom>
          <a:noFill/>
          <a:ln>
            <a:noFill/>
          </a:ln>
        </p:spPr>
      </p:pic>
      <p:sp>
        <p:nvSpPr>
          <p:cNvPr id="322" name="Google Shape;322;p38"/>
          <p:cNvSpPr txBox="1"/>
          <p:nvPr/>
        </p:nvSpPr>
        <p:spPr>
          <a:xfrm>
            <a:off x="3609625" y="3392375"/>
            <a:ext cx="8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b="1">
                <a:solidFill>
                  <a:schemeClr val="dk1"/>
                </a:solidFill>
              </a:rPr>
              <a:t>Hole</a:t>
            </a:r>
            <a:endParaRPr b="1">
              <a:solidFill>
                <a:schemeClr val="dk1"/>
              </a:solidFill>
            </a:endParaRPr>
          </a:p>
        </p:txBody>
      </p:sp>
      <p:cxnSp>
        <p:nvCxnSpPr>
          <p:cNvPr id="323" name="Google Shape;323;p38"/>
          <p:cNvCxnSpPr/>
          <p:nvPr/>
        </p:nvCxnSpPr>
        <p:spPr>
          <a:xfrm rot="10800000" flipH="1">
            <a:off x="4117000" y="3555050"/>
            <a:ext cx="975600" cy="46500"/>
          </a:xfrm>
          <a:prstGeom prst="straightConnector1">
            <a:avLst/>
          </a:prstGeom>
          <a:noFill/>
          <a:ln w="9525" cap="flat" cmpd="sng">
            <a:solidFill>
              <a:schemeClr val="dk2"/>
            </a:solidFill>
            <a:prstDash val="solid"/>
            <a:round/>
            <a:headEnd type="none" w="med" len="med"/>
            <a:tailEnd type="triangle" w="med" len="med"/>
          </a:ln>
        </p:spPr>
      </p:cxnSp>
      <p:sp>
        <p:nvSpPr>
          <p:cNvPr id="324" name="Google Shape;324;p38"/>
          <p:cNvSpPr txBox="1"/>
          <p:nvPr/>
        </p:nvSpPr>
        <p:spPr>
          <a:xfrm>
            <a:off x="3418625" y="4451025"/>
            <a:ext cx="5118600" cy="615600"/>
          </a:xfrm>
          <a:prstGeom prst="rect">
            <a:avLst/>
          </a:prstGeom>
          <a:solidFill>
            <a:schemeClr val="accent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bumpiness = |0−0| + |0−0| + |3−0| + |4−3| + |1−4| + |7−1| + |2−7| + |0−2| + |0−0| = 0+0+3+1+3+6+5+2+0 = 20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p:nvPr/>
        </p:nvSpPr>
        <p:spPr>
          <a:xfrm>
            <a:off x="3519679" y="96650"/>
            <a:ext cx="36975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a:solidFill>
                  <a:schemeClr val="dk1"/>
                </a:solidFill>
                <a:latin typeface="Bebas Neue"/>
                <a:ea typeface="Bebas Neue"/>
                <a:cs typeface="Bebas Neue"/>
                <a:sym typeface="Bebas Neue"/>
              </a:rPr>
              <a:t>State Space - Part 2</a:t>
            </a:r>
            <a:endParaRPr sz="2700">
              <a:solidFill>
                <a:schemeClr val="dk1"/>
              </a:solidFill>
              <a:latin typeface="Bebas Neue"/>
              <a:ea typeface="Bebas Neue"/>
              <a:cs typeface="Bebas Neue"/>
              <a:sym typeface="Bebas Neue"/>
            </a:endParaRPr>
          </a:p>
        </p:txBody>
      </p:sp>
      <p:graphicFrame>
        <p:nvGraphicFramePr>
          <p:cNvPr id="330" name="Google Shape;330;p39"/>
          <p:cNvGraphicFramePr/>
          <p:nvPr>
            <p:extLst>
              <p:ext uri="{D42A27DB-BD31-4B8C-83A1-F6EECF244321}">
                <p14:modId xmlns:p14="http://schemas.microsoft.com/office/powerpoint/2010/main" val="3211199275"/>
              </p:ext>
            </p:extLst>
          </p:nvPr>
        </p:nvGraphicFramePr>
        <p:xfrm>
          <a:off x="878800" y="1314550"/>
          <a:ext cx="2285000" cy="1199743"/>
        </p:xfrm>
        <a:graphic>
          <a:graphicData uri="http://schemas.openxmlformats.org/drawingml/2006/table">
            <a:tbl>
              <a:tblPr>
                <a:noFill/>
                <a:tableStyleId>{C44CC921-2E44-4102-B5EC-31DB1BCCD1B9}</a:tableStyleId>
              </a:tblPr>
              <a:tblGrid>
                <a:gridCol w="2285000">
                  <a:extLst>
                    <a:ext uri="{9D8B030D-6E8A-4147-A177-3AD203B41FA5}">
                      <a16:colId xmlns:a16="http://schemas.microsoft.com/office/drawing/2014/main" val="20000"/>
                    </a:ext>
                  </a:extLst>
                </a:gridCol>
              </a:tblGrid>
              <a:tr h="0">
                <a:tc>
                  <a:txBody>
                    <a:bodyPr/>
                    <a:lstStyle/>
                    <a:p>
                      <a:pPr marL="0" lvl="0" indent="0" algn="l" rtl="0">
                        <a:lnSpc>
                          <a:spcPct val="115000"/>
                        </a:lnSpc>
                        <a:spcBef>
                          <a:spcPts val="0"/>
                        </a:spcBef>
                        <a:spcAft>
                          <a:spcPts val="0"/>
                        </a:spcAft>
                        <a:buNone/>
                      </a:pPr>
                      <a:r>
                        <a:rPr lang="ko" b="1" dirty="0"/>
                        <a:t>Feature 7 - 8</a:t>
                      </a:r>
                      <a:endParaRPr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pPr marL="457200" lvl="0" indent="-317500" algn="l" rtl="0">
                        <a:spcBef>
                          <a:spcPts val="0"/>
                        </a:spcBef>
                        <a:spcAft>
                          <a:spcPts val="0"/>
                        </a:spcAft>
                        <a:buSzPts val="1400"/>
                        <a:buChar char="●"/>
                      </a:pPr>
                      <a:r>
                        <a:rPr lang="ko" b="1">
                          <a:solidFill>
                            <a:schemeClr val="dk1"/>
                          </a:solidFill>
                        </a:rPr>
                        <a:t>Current Piece Type</a:t>
                      </a:r>
                      <a:endParaRPr b="1"/>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marL="457200" lvl="0" indent="-317500" algn="l" rtl="0">
                        <a:spcBef>
                          <a:spcPts val="0"/>
                        </a:spcBef>
                        <a:spcAft>
                          <a:spcPts val="0"/>
                        </a:spcAft>
                        <a:buSzPts val="1400"/>
                        <a:buChar char="●"/>
                      </a:pPr>
                      <a:r>
                        <a:rPr lang="ko" b="1" dirty="0">
                          <a:solidFill>
                            <a:schemeClr val="dk1"/>
                          </a:solidFill>
                        </a:rPr>
                        <a:t>Next Piece Type</a:t>
                      </a:r>
                      <a:endParaRPr b="1" dirty="0"/>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331" name="Google Shape;331;p39"/>
          <p:cNvSpPr txBox="1"/>
          <p:nvPr/>
        </p:nvSpPr>
        <p:spPr>
          <a:xfrm>
            <a:off x="3418600" y="3840150"/>
            <a:ext cx="37986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current_piece = </a:t>
            </a:r>
            <a:r>
              <a:rPr lang="ko">
                <a:solidFill>
                  <a:schemeClr val="dk1"/>
                </a:solidFill>
              </a:rPr>
              <a:t>[0,1,0,0,0,0,0]   (O)</a:t>
            </a:r>
            <a:endParaRPr/>
          </a:p>
        </p:txBody>
      </p:sp>
      <p:pic>
        <p:nvPicPr>
          <p:cNvPr id="332" name="Google Shape;332;p39"/>
          <p:cNvPicPr preferRelativeResize="0"/>
          <p:nvPr/>
        </p:nvPicPr>
        <p:blipFill>
          <a:blip r:embed="rId3">
            <a:alphaModFix/>
          </a:blip>
          <a:stretch>
            <a:fillRect/>
          </a:stretch>
        </p:blipFill>
        <p:spPr>
          <a:xfrm>
            <a:off x="3418626" y="750250"/>
            <a:ext cx="3798550" cy="3042313"/>
          </a:xfrm>
          <a:prstGeom prst="rect">
            <a:avLst/>
          </a:prstGeom>
          <a:noFill/>
          <a:ln>
            <a:noFill/>
          </a:ln>
        </p:spPr>
      </p:pic>
      <p:sp>
        <p:nvSpPr>
          <p:cNvPr id="333" name="Google Shape;333;p39"/>
          <p:cNvSpPr txBox="1"/>
          <p:nvPr/>
        </p:nvSpPr>
        <p:spPr>
          <a:xfrm>
            <a:off x="3418600" y="4287925"/>
            <a:ext cx="3798600" cy="400200"/>
          </a:xfrm>
          <a:prstGeom prst="rect">
            <a:avLst/>
          </a:prstGeom>
          <a:solidFill>
            <a:schemeClr val="accent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next_piece = </a:t>
            </a:r>
            <a:r>
              <a:rPr lang="ko">
                <a:solidFill>
                  <a:schemeClr val="dk1"/>
                </a:solidFill>
              </a:rPr>
              <a:t>[0,0,1,0,0,0,0]	(T)</a:t>
            </a:r>
            <a:endParaRPr/>
          </a:p>
        </p:txBody>
      </p:sp>
      <p:sp>
        <p:nvSpPr>
          <p:cNvPr id="334" name="Google Shape;334;p39"/>
          <p:cNvSpPr txBox="1"/>
          <p:nvPr/>
        </p:nvSpPr>
        <p:spPr>
          <a:xfrm>
            <a:off x="878800" y="4735700"/>
            <a:ext cx="6338400" cy="400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b="1"/>
              <a:t>Total State Vector</a:t>
            </a:r>
            <a:r>
              <a:rPr lang="ko"/>
              <a:t> Length: </a:t>
            </a:r>
            <a:r>
              <a:rPr lang="ko" b="1">
                <a:solidFill>
                  <a:srgbClr val="EE5A4E"/>
                </a:solidFill>
              </a:rPr>
              <a:t>6</a:t>
            </a:r>
            <a:r>
              <a:rPr lang="ko"/>
              <a:t> continuous values + </a:t>
            </a:r>
            <a:r>
              <a:rPr lang="ko" b="1">
                <a:solidFill>
                  <a:srgbClr val="EE5A4E"/>
                </a:solidFill>
              </a:rPr>
              <a:t>7</a:t>
            </a:r>
            <a:r>
              <a:rPr lang="ko"/>
              <a:t> + </a:t>
            </a:r>
            <a:r>
              <a:rPr lang="ko" b="1">
                <a:solidFill>
                  <a:srgbClr val="EE5A4E"/>
                </a:solidFill>
              </a:rPr>
              <a:t>7</a:t>
            </a:r>
            <a:r>
              <a:rPr lang="ko"/>
              <a:t> = </a:t>
            </a:r>
            <a:r>
              <a:rPr lang="ko" b="1">
                <a:solidFill>
                  <a:srgbClr val="EE5A4E"/>
                </a:solidFill>
              </a:rPr>
              <a:t>20</a:t>
            </a:r>
            <a:r>
              <a:rPr lang="ko"/>
              <a:t> dimensions</a:t>
            </a:r>
            <a:endParaRPr/>
          </a:p>
        </p:txBody>
      </p:sp>
      <p:sp>
        <p:nvSpPr>
          <p:cNvPr id="335" name="Google Shape;335;p39"/>
          <p:cNvSpPr txBox="1"/>
          <p:nvPr/>
        </p:nvSpPr>
        <p:spPr>
          <a:xfrm>
            <a:off x="6194325" y="1845975"/>
            <a:ext cx="90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b="1">
                <a:solidFill>
                  <a:schemeClr val="dk1"/>
                </a:solidFill>
              </a:rPr>
              <a:t>Current</a:t>
            </a:r>
            <a:endParaRPr b="1">
              <a:solidFill>
                <a:schemeClr val="dk1"/>
              </a:solidFill>
            </a:endParaRPr>
          </a:p>
        </p:txBody>
      </p:sp>
      <p:cxnSp>
        <p:nvCxnSpPr>
          <p:cNvPr id="336" name="Google Shape;336;p39"/>
          <p:cNvCxnSpPr/>
          <p:nvPr/>
        </p:nvCxnSpPr>
        <p:spPr>
          <a:xfrm rot="10800000">
            <a:off x="5908975" y="1524175"/>
            <a:ext cx="384900" cy="4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0"/>
          <p:cNvSpPr txBox="1"/>
          <p:nvPr/>
        </p:nvSpPr>
        <p:spPr>
          <a:xfrm>
            <a:off x="1049664" y="482832"/>
            <a:ext cx="36318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a:solidFill>
                  <a:schemeClr val="dk1"/>
                </a:solidFill>
                <a:latin typeface="Bebas Neue"/>
                <a:ea typeface="Bebas Neue"/>
                <a:cs typeface="Bebas Neue"/>
                <a:sym typeface="Bebas Neue"/>
              </a:rPr>
              <a:t>action space</a:t>
            </a:r>
            <a:endParaRPr sz="2700">
              <a:solidFill>
                <a:schemeClr val="dk1"/>
              </a:solidFill>
              <a:latin typeface="Bebas Neue"/>
              <a:ea typeface="Bebas Neue"/>
              <a:cs typeface="Bebas Neue"/>
              <a:sym typeface="Bebas Neue"/>
            </a:endParaRPr>
          </a:p>
        </p:txBody>
      </p:sp>
      <p:sp>
        <p:nvSpPr>
          <p:cNvPr id="342" name="Google Shape;342;p40"/>
          <p:cNvSpPr txBox="1"/>
          <p:nvPr/>
        </p:nvSpPr>
        <p:spPr>
          <a:xfrm>
            <a:off x="763225" y="1048625"/>
            <a:ext cx="6864600" cy="18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ko">
                <a:solidFill>
                  <a:schemeClr val="dk1"/>
                </a:solidFill>
              </a:rPr>
              <a:t>For each falling piece, enumerate </a:t>
            </a:r>
            <a:endParaRPr>
              <a:solidFill>
                <a:schemeClr val="dk1"/>
              </a:solidFill>
            </a:endParaRPr>
          </a:p>
          <a:p>
            <a:pPr marL="0" lvl="0" indent="0" algn="l" rtl="0">
              <a:lnSpc>
                <a:spcPct val="115000"/>
              </a:lnSpc>
              <a:spcBef>
                <a:spcPts val="1000"/>
              </a:spcBef>
              <a:spcAft>
                <a:spcPts val="0"/>
              </a:spcAft>
              <a:buNone/>
            </a:pPr>
            <a:r>
              <a:rPr lang="ko" b="1">
                <a:solidFill>
                  <a:schemeClr val="dk1"/>
                </a:solidFill>
              </a:rPr>
              <a:t>all possible legal placements</a:t>
            </a:r>
            <a:r>
              <a:rPr lang="ko">
                <a:solidFill>
                  <a:schemeClr val="dk1"/>
                </a:solidFill>
              </a:rPr>
              <a:t>:</a:t>
            </a:r>
            <a:endParaRPr sz="1200">
              <a:solidFill>
                <a:schemeClr val="dk1"/>
              </a:solidFill>
            </a:endParaRPr>
          </a:p>
          <a:p>
            <a:pPr marL="457200" lvl="0" indent="-304800" algn="l" rtl="0">
              <a:lnSpc>
                <a:spcPct val="115000"/>
              </a:lnSpc>
              <a:spcBef>
                <a:spcPts val="1000"/>
              </a:spcBef>
              <a:spcAft>
                <a:spcPts val="0"/>
              </a:spcAft>
              <a:buClr>
                <a:schemeClr val="dk1"/>
              </a:buClr>
              <a:buSzPts val="1200"/>
              <a:buChar char="●"/>
            </a:pPr>
            <a:r>
              <a:rPr lang="ko" sz="1200">
                <a:solidFill>
                  <a:schemeClr val="dk1"/>
                </a:solidFill>
              </a:rPr>
              <a:t>All valid rotations (e.g. 4 orientations for T‑piece)</a:t>
            </a:r>
            <a:endParaRPr sz="1200">
              <a:solidFill>
                <a:schemeClr val="dk1"/>
              </a:solidFill>
            </a:endParaRPr>
          </a:p>
          <a:p>
            <a:pPr marL="457200" lvl="0" indent="-304800" algn="l" rtl="0">
              <a:lnSpc>
                <a:spcPct val="115000"/>
              </a:lnSpc>
              <a:spcBef>
                <a:spcPts val="1200"/>
              </a:spcBef>
              <a:spcAft>
                <a:spcPts val="0"/>
              </a:spcAft>
              <a:buClr>
                <a:schemeClr val="dk1"/>
              </a:buClr>
              <a:buSzPts val="1200"/>
              <a:buChar char="●"/>
            </a:pPr>
            <a:r>
              <a:rPr lang="ko" sz="1200">
                <a:solidFill>
                  <a:schemeClr val="dk1"/>
                </a:solidFill>
              </a:rPr>
              <a:t>All column positions it can drop into without collision</a:t>
            </a:r>
            <a:endParaRPr sz="1200">
              <a:solidFill>
                <a:schemeClr val="dk1"/>
              </a:solidFill>
            </a:endParaRPr>
          </a:p>
          <a:p>
            <a:pPr marL="0" lvl="0" indent="0" algn="l" rtl="0">
              <a:lnSpc>
                <a:spcPct val="115000"/>
              </a:lnSpc>
              <a:spcBef>
                <a:spcPts val="1200"/>
              </a:spcBef>
              <a:spcAft>
                <a:spcPts val="1000"/>
              </a:spcAft>
              <a:buNone/>
            </a:pPr>
            <a:r>
              <a:rPr lang="ko">
                <a:solidFill>
                  <a:schemeClr val="dk1"/>
                </a:solidFill>
              </a:rPr>
              <a:t>Each placement constitutes one </a:t>
            </a:r>
            <a:r>
              <a:rPr lang="ko" b="1">
                <a:solidFill>
                  <a:schemeClr val="dk1"/>
                </a:solidFill>
              </a:rPr>
              <a:t>action candidate</a:t>
            </a:r>
            <a:r>
              <a:rPr lang="ko">
                <a:solidFill>
                  <a:schemeClr val="dk1"/>
                </a:solidFill>
              </a:rPr>
              <a:t>.</a:t>
            </a:r>
            <a:endParaRPr sz="1200">
              <a:solidFill>
                <a:schemeClr val="dk1"/>
              </a:solidFill>
            </a:endParaRPr>
          </a:p>
        </p:txBody>
      </p:sp>
      <p:sp>
        <p:nvSpPr>
          <p:cNvPr id="343" name="Google Shape;343;p40"/>
          <p:cNvSpPr txBox="1"/>
          <p:nvPr/>
        </p:nvSpPr>
        <p:spPr>
          <a:xfrm>
            <a:off x="203075" y="3079525"/>
            <a:ext cx="5205600" cy="193380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ko" b="1">
                <a:solidFill>
                  <a:schemeClr val="dk1"/>
                </a:solidFill>
              </a:rPr>
              <a:t>Example: Action enumeration for a T piece</a:t>
            </a:r>
            <a:endParaRPr b="1">
              <a:solidFill>
                <a:schemeClr val="dk1"/>
              </a:solidFill>
            </a:endParaRPr>
          </a:p>
          <a:p>
            <a:pPr marL="457200" lvl="0" indent="-304800" algn="l" rtl="0">
              <a:lnSpc>
                <a:spcPct val="115000"/>
              </a:lnSpc>
              <a:spcBef>
                <a:spcPts val="1200"/>
              </a:spcBef>
              <a:spcAft>
                <a:spcPts val="0"/>
              </a:spcAft>
              <a:buClr>
                <a:schemeClr val="dk1"/>
              </a:buClr>
              <a:buSzPts val="1200"/>
              <a:buChar char="●"/>
            </a:pPr>
            <a:r>
              <a:rPr lang="ko" sz="1200">
                <a:solidFill>
                  <a:schemeClr val="dk1"/>
                </a:solidFill>
              </a:rPr>
              <a:t>Suppose the current piece is a T-block. Possible orientations: </a:t>
            </a:r>
            <a:r>
              <a:rPr lang="ko" sz="1200" b="1">
                <a:solidFill>
                  <a:schemeClr val="dk1"/>
                </a:solidFill>
              </a:rPr>
              <a:t>0°, 90°, 180°, 270°</a:t>
            </a:r>
            <a:r>
              <a:rPr lang="ko" sz="1200">
                <a:solidFill>
                  <a:schemeClr val="dk1"/>
                </a:solidFill>
              </a:rPr>
              <a:t>.</a:t>
            </a:r>
            <a:endParaRPr sz="1200">
              <a:solidFill>
                <a:schemeClr val="dk1"/>
              </a:solidFill>
            </a:endParaRPr>
          </a:p>
          <a:p>
            <a:pPr marL="457200" lvl="0" indent="-304800" algn="l" rtl="0">
              <a:lnSpc>
                <a:spcPct val="115000"/>
              </a:lnSpc>
              <a:spcBef>
                <a:spcPts val="1000"/>
              </a:spcBef>
              <a:spcAft>
                <a:spcPts val="0"/>
              </a:spcAft>
              <a:buClr>
                <a:schemeClr val="dk1"/>
              </a:buClr>
              <a:buSzPts val="1200"/>
              <a:buChar char="●"/>
            </a:pPr>
            <a:r>
              <a:rPr lang="ko" sz="1200">
                <a:solidFill>
                  <a:schemeClr val="dk1"/>
                </a:solidFill>
              </a:rPr>
              <a:t>On a flat board, each orientation can be dropped into, say, </a:t>
            </a:r>
            <a:r>
              <a:rPr lang="ko" sz="1200" b="1">
                <a:solidFill>
                  <a:schemeClr val="dk1"/>
                </a:solidFill>
              </a:rPr>
              <a:t>8 valid columns</a:t>
            </a:r>
            <a:r>
              <a:rPr lang="ko" sz="1200">
                <a:solidFill>
                  <a:schemeClr val="dk1"/>
                </a:solidFill>
              </a:rPr>
              <a:t>.</a:t>
            </a:r>
            <a:endParaRPr sz="1200">
              <a:solidFill>
                <a:schemeClr val="dk1"/>
              </a:solidFill>
            </a:endParaRPr>
          </a:p>
          <a:p>
            <a:pPr marL="457200" lvl="0" indent="-304800" algn="l" rtl="0">
              <a:lnSpc>
                <a:spcPct val="115000"/>
              </a:lnSpc>
              <a:spcBef>
                <a:spcPts val="1200"/>
              </a:spcBef>
              <a:spcAft>
                <a:spcPts val="1000"/>
              </a:spcAft>
              <a:buClr>
                <a:schemeClr val="dk1"/>
              </a:buClr>
              <a:buSzPts val="1200"/>
              <a:buChar char="●"/>
            </a:pPr>
            <a:r>
              <a:rPr lang="ko" sz="1200">
                <a:solidFill>
                  <a:schemeClr val="dk1"/>
                </a:solidFill>
              </a:rPr>
              <a:t>That gives up to </a:t>
            </a:r>
            <a:r>
              <a:rPr lang="ko" sz="1200">
                <a:solidFill>
                  <a:srgbClr val="EE5A4E"/>
                </a:solidFill>
              </a:rPr>
              <a:t>4 </a:t>
            </a:r>
            <a:r>
              <a:rPr lang="ko">
                <a:solidFill>
                  <a:schemeClr val="dk1"/>
                </a:solidFill>
              </a:rPr>
              <a:t>× </a:t>
            </a:r>
            <a:r>
              <a:rPr lang="ko" sz="1200">
                <a:solidFill>
                  <a:srgbClr val="EE5A4E"/>
                </a:solidFill>
              </a:rPr>
              <a:t>8</a:t>
            </a:r>
            <a:r>
              <a:rPr lang="ko" sz="1200">
                <a:solidFill>
                  <a:schemeClr val="dk1"/>
                </a:solidFill>
              </a:rPr>
              <a:t> </a:t>
            </a:r>
            <a:r>
              <a:rPr lang="ko">
                <a:solidFill>
                  <a:schemeClr val="dk1"/>
                </a:solidFill>
              </a:rPr>
              <a:t>= </a:t>
            </a:r>
            <a:r>
              <a:rPr lang="ko" sz="1200">
                <a:solidFill>
                  <a:srgbClr val="EE5A4E"/>
                </a:solidFill>
              </a:rPr>
              <a:t>32</a:t>
            </a:r>
            <a:r>
              <a:rPr lang="ko" sz="1200" b="1">
                <a:solidFill>
                  <a:schemeClr val="dk1"/>
                </a:solidFill>
              </a:rPr>
              <a:t> action candidates</a:t>
            </a:r>
            <a:r>
              <a:rPr lang="ko" sz="1200">
                <a:solidFill>
                  <a:schemeClr val="dk1"/>
                </a:solidFill>
              </a:rPr>
              <a:t>.</a:t>
            </a:r>
            <a:endParaRPr/>
          </a:p>
        </p:txBody>
      </p:sp>
      <p:pic>
        <p:nvPicPr>
          <p:cNvPr id="344" name="Google Shape;344;p40"/>
          <p:cNvPicPr preferRelativeResize="0"/>
          <p:nvPr/>
        </p:nvPicPr>
        <p:blipFill>
          <a:blip r:embed="rId3">
            <a:alphaModFix/>
          </a:blip>
          <a:stretch>
            <a:fillRect/>
          </a:stretch>
        </p:blipFill>
        <p:spPr>
          <a:xfrm>
            <a:off x="5408595" y="362874"/>
            <a:ext cx="3422751" cy="2882550"/>
          </a:xfrm>
          <a:prstGeom prst="rect">
            <a:avLst/>
          </a:prstGeom>
          <a:noFill/>
          <a:ln>
            <a:noFill/>
          </a:ln>
        </p:spPr>
      </p:pic>
      <p:sp>
        <p:nvSpPr>
          <p:cNvPr id="345" name="Google Shape;345;p40"/>
          <p:cNvSpPr txBox="1"/>
          <p:nvPr/>
        </p:nvSpPr>
        <p:spPr>
          <a:xfrm>
            <a:off x="5474975" y="3391400"/>
            <a:ext cx="3314400" cy="615600"/>
          </a:xfrm>
          <a:prstGeom prst="rect">
            <a:avLst/>
          </a:prstGeom>
          <a:solidFill>
            <a:schemeClr val="accent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highlight>
                  <a:schemeClr val="accent4"/>
                </a:highlight>
              </a:rPr>
              <a:t>Action space = </a:t>
            </a:r>
            <a:endParaRPr>
              <a:highlight>
                <a:schemeClr val="accent4"/>
              </a:highlight>
            </a:endParaRPr>
          </a:p>
          <a:p>
            <a:pPr marL="0" lvl="0" indent="0" algn="l" rtl="0">
              <a:spcBef>
                <a:spcPts val="0"/>
              </a:spcBef>
              <a:spcAft>
                <a:spcPts val="0"/>
              </a:spcAft>
              <a:buNone/>
            </a:pPr>
            <a:r>
              <a:rPr lang="ko">
                <a:highlight>
                  <a:schemeClr val="accent4"/>
                </a:highlight>
              </a:rPr>
              <a:t>dynamic set via enumeration + filtering</a:t>
            </a:r>
            <a:endParaRPr>
              <a:highlight>
                <a:schemeClr val="accent4"/>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41"/>
          <p:cNvPicPr preferRelativeResize="0"/>
          <p:nvPr/>
        </p:nvPicPr>
        <p:blipFill rotWithShape="1">
          <a:blip r:embed="rId3">
            <a:alphaModFix/>
          </a:blip>
          <a:srcRect/>
          <a:stretch/>
        </p:blipFill>
        <p:spPr>
          <a:xfrm>
            <a:off x="5343621" y="0"/>
            <a:ext cx="1144778" cy="1096565"/>
          </a:xfrm>
          <a:prstGeom prst="rect">
            <a:avLst/>
          </a:prstGeom>
          <a:noFill/>
          <a:ln>
            <a:noFill/>
          </a:ln>
        </p:spPr>
      </p:pic>
      <p:graphicFrame>
        <p:nvGraphicFramePr>
          <p:cNvPr id="351" name="Google Shape;351;p41"/>
          <p:cNvGraphicFramePr/>
          <p:nvPr>
            <p:extLst>
              <p:ext uri="{D42A27DB-BD31-4B8C-83A1-F6EECF244321}">
                <p14:modId xmlns:p14="http://schemas.microsoft.com/office/powerpoint/2010/main" val="621300733"/>
              </p:ext>
            </p:extLst>
          </p:nvPr>
        </p:nvGraphicFramePr>
        <p:xfrm>
          <a:off x="176725" y="1384075"/>
          <a:ext cx="8880975" cy="1992163"/>
        </p:xfrm>
        <a:graphic>
          <a:graphicData uri="http://schemas.openxmlformats.org/drawingml/2006/table">
            <a:tbl>
              <a:tblPr>
                <a:noFill/>
                <a:tableStyleId>{C44CC921-2E44-4102-B5EC-31DB1BCCD1B9}</a:tableStyleId>
              </a:tblPr>
              <a:tblGrid>
                <a:gridCol w="2904575">
                  <a:extLst>
                    <a:ext uri="{9D8B030D-6E8A-4147-A177-3AD203B41FA5}">
                      <a16:colId xmlns:a16="http://schemas.microsoft.com/office/drawing/2014/main" val="20000"/>
                    </a:ext>
                  </a:extLst>
                </a:gridCol>
                <a:gridCol w="2110175">
                  <a:extLst>
                    <a:ext uri="{9D8B030D-6E8A-4147-A177-3AD203B41FA5}">
                      <a16:colId xmlns:a16="http://schemas.microsoft.com/office/drawing/2014/main" val="20001"/>
                    </a:ext>
                  </a:extLst>
                </a:gridCol>
                <a:gridCol w="3866225">
                  <a:extLst>
                    <a:ext uri="{9D8B030D-6E8A-4147-A177-3AD203B41FA5}">
                      <a16:colId xmlns:a16="http://schemas.microsoft.com/office/drawing/2014/main" val="20002"/>
                    </a:ext>
                  </a:extLst>
                </a:gridCol>
              </a:tblGrid>
              <a:tr h="0">
                <a:tc>
                  <a:txBody>
                    <a:bodyPr/>
                    <a:lstStyle/>
                    <a:p>
                      <a:pPr marL="0" lvl="0" indent="0" algn="ctr" rtl="0">
                        <a:lnSpc>
                          <a:spcPct val="115000"/>
                        </a:lnSpc>
                        <a:spcBef>
                          <a:spcPts val="0"/>
                        </a:spcBef>
                        <a:spcAft>
                          <a:spcPts val="0"/>
                        </a:spcAft>
                        <a:buNone/>
                      </a:pPr>
                      <a:r>
                        <a:rPr lang="ko" b="1" dirty="0"/>
                        <a:t>Event</a:t>
                      </a:r>
                      <a:endParaRPr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ko" b="1" dirty="0"/>
                        <a:t>Reward</a:t>
                      </a:r>
                      <a:endParaRPr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lnSpc>
                          <a:spcPct val="115000"/>
                        </a:lnSpc>
                        <a:spcBef>
                          <a:spcPts val="0"/>
                        </a:spcBef>
                        <a:spcAft>
                          <a:spcPts val="0"/>
                        </a:spcAft>
                        <a:buNone/>
                      </a:pPr>
                      <a:r>
                        <a:rPr lang="ko" b="1" dirty="0"/>
                        <a:t>Purpose</a:t>
                      </a:r>
                      <a:endParaRPr b="1" dirty="0"/>
                    </a:p>
                  </a:txBody>
                  <a:tcPr marL="91425" marR="91425" marT="91425" marB="91425">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ko" b="1" dirty="0"/>
                        <a:t>Clearing 1 line</a:t>
                      </a:r>
                      <a:endParaRPr b="1" dirty="0"/>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a:t>+1</a:t>
                      </a:r>
                      <a:endParaRPr/>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a:t>Positive feedback for efficient stacking</a:t>
                      </a:r>
                      <a:endParaRPr/>
                    </a:p>
                  </a:txBody>
                  <a:tcPr marL="91425" marR="91425" marT="91425" marB="91425">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ko" b="1"/>
                        <a:t>Clearing multiple lines</a:t>
                      </a:r>
                      <a:endParaRPr b="1"/>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a:t>+n</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a:t>Proportional reward</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ko" b="1"/>
                        <a:t>Game over (stack overflow)</a:t>
                      </a:r>
                      <a:endParaRPr b="1"/>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a:t>−10 (or episode ends)</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a:t>Punishment for bad planning</a:t>
                      </a:r>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ko" b="1" dirty="0"/>
                        <a:t>Other actions</a:t>
                      </a:r>
                      <a:endParaRPr b="1" dirty="0"/>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dirty="0"/>
                        <a:t>0</a:t>
                      </a:r>
                      <a:endParaRPr dirty="0"/>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ko" dirty="0"/>
                        <a:t>Neutral feedback if no lines cleared</a:t>
                      </a:r>
                      <a:endParaRPr dirty="0"/>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352" name="Google Shape;352;p41"/>
          <p:cNvSpPr txBox="1"/>
          <p:nvPr/>
        </p:nvSpPr>
        <p:spPr>
          <a:xfrm>
            <a:off x="1036389" y="516032"/>
            <a:ext cx="36318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a:solidFill>
                  <a:schemeClr val="dk1"/>
                </a:solidFill>
                <a:latin typeface="Bebas Neue"/>
                <a:ea typeface="Bebas Neue"/>
                <a:cs typeface="Bebas Neue"/>
                <a:sym typeface="Bebas Neue"/>
              </a:rPr>
              <a:t>Reward</a:t>
            </a:r>
            <a:endParaRPr sz="2700">
              <a:solidFill>
                <a:schemeClr val="dk1"/>
              </a:solidFill>
              <a:latin typeface="Bebas Neue"/>
              <a:ea typeface="Bebas Neue"/>
              <a:cs typeface="Bebas Neue"/>
              <a:sym typeface="Bebas Neue"/>
            </a:endParaRPr>
          </a:p>
        </p:txBody>
      </p:sp>
      <p:sp>
        <p:nvSpPr>
          <p:cNvPr id="353" name="Google Shape;353;p41"/>
          <p:cNvSpPr txBox="1"/>
          <p:nvPr/>
        </p:nvSpPr>
        <p:spPr>
          <a:xfrm>
            <a:off x="176725" y="3849350"/>
            <a:ext cx="5101800" cy="400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solidFill>
                  <a:schemeClr val="dk1"/>
                </a:solidFill>
              </a:rPr>
              <a:t>Simplified reward design: Focused on lines cleared.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p:nvPr/>
        </p:nvSpPr>
        <p:spPr>
          <a:xfrm>
            <a:off x="6982413" y="2069238"/>
            <a:ext cx="2070900" cy="723300"/>
          </a:xfrm>
          <a:prstGeom prst="rect">
            <a:avLst/>
          </a:prstGeom>
          <a:solidFill>
            <a:srgbClr val="F8BCC7"/>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a:t>Action a_t = </a:t>
            </a:r>
            <a:endParaRPr/>
          </a:p>
          <a:p>
            <a:pPr marL="0" lvl="0" indent="0" algn="l" rtl="0">
              <a:lnSpc>
                <a:spcPct val="150000"/>
              </a:lnSpc>
              <a:spcBef>
                <a:spcPts val="0"/>
              </a:spcBef>
              <a:spcAft>
                <a:spcPts val="0"/>
              </a:spcAft>
              <a:buNone/>
            </a:pPr>
            <a:r>
              <a:rPr lang="ko"/>
              <a:t>(rotation=0°, column=9)</a:t>
            </a:r>
            <a:endParaRPr/>
          </a:p>
        </p:txBody>
      </p:sp>
      <p:sp>
        <p:nvSpPr>
          <p:cNvPr id="359" name="Google Shape;359;p42"/>
          <p:cNvSpPr txBox="1"/>
          <p:nvPr/>
        </p:nvSpPr>
        <p:spPr>
          <a:xfrm>
            <a:off x="3604225" y="452850"/>
            <a:ext cx="3271800" cy="2339700"/>
          </a:xfrm>
          <a:prstGeom prst="rect">
            <a:avLst/>
          </a:prstGeom>
          <a:solidFill>
            <a:srgbClr val="FBD965"/>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a:t>
            </a:r>
            <a:endParaRPr/>
          </a:p>
          <a:p>
            <a:pPr marL="0" lvl="0" indent="0" algn="l" rtl="0">
              <a:spcBef>
                <a:spcPts val="0"/>
              </a:spcBef>
              <a:spcAft>
                <a:spcPts val="0"/>
              </a:spcAft>
              <a:buNone/>
            </a:pPr>
            <a:r>
              <a:rPr lang="ko"/>
              <a:t>  0,        # lines_cleared</a:t>
            </a:r>
            <a:endParaRPr/>
          </a:p>
          <a:p>
            <a:pPr marL="0" lvl="0" indent="0" algn="l" rtl="0">
              <a:spcBef>
                <a:spcPts val="0"/>
              </a:spcBef>
              <a:spcAft>
                <a:spcPts val="0"/>
              </a:spcAft>
              <a:buNone/>
            </a:pPr>
            <a:r>
              <a:rPr lang="ko"/>
              <a:t>  1,        # holes</a:t>
            </a:r>
            <a:endParaRPr/>
          </a:p>
          <a:p>
            <a:pPr marL="0" lvl="0" indent="0" algn="l" rtl="0">
              <a:spcBef>
                <a:spcPts val="0"/>
              </a:spcBef>
              <a:spcAft>
                <a:spcPts val="0"/>
              </a:spcAft>
              <a:buNone/>
            </a:pPr>
            <a:r>
              <a:rPr lang="ko"/>
              <a:t>  </a:t>
            </a:r>
            <a:r>
              <a:rPr lang="ko">
                <a:highlight>
                  <a:srgbClr val="FFFF00"/>
                </a:highlight>
              </a:rPr>
              <a:t>20,      </a:t>
            </a:r>
            <a:r>
              <a:rPr lang="ko">
                <a:solidFill>
                  <a:srgbClr val="000000"/>
                </a:solidFill>
                <a:highlight>
                  <a:srgbClr val="FFFF00"/>
                </a:highlight>
              </a:rPr>
              <a:t># bumpiness</a:t>
            </a:r>
            <a:endParaRPr>
              <a:highlight>
                <a:srgbClr val="FFFF00"/>
              </a:highlight>
            </a:endParaRPr>
          </a:p>
          <a:p>
            <a:pPr marL="0" lvl="0" indent="0" algn="l" rtl="0">
              <a:spcBef>
                <a:spcPts val="0"/>
              </a:spcBef>
              <a:spcAft>
                <a:spcPts val="0"/>
              </a:spcAft>
              <a:buNone/>
            </a:pPr>
            <a:r>
              <a:rPr lang="ko"/>
              <a:t>  </a:t>
            </a:r>
            <a:r>
              <a:rPr lang="ko">
                <a:highlight>
                  <a:srgbClr val="FFFF00"/>
                </a:highlight>
              </a:rPr>
              <a:t>17,      </a:t>
            </a:r>
            <a:r>
              <a:rPr lang="ko">
                <a:solidFill>
                  <a:srgbClr val="000000"/>
                </a:solidFill>
                <a:highlight>
                  <a:srgbClr val="FFFF00"/>
                </a:highlight>
              </a:rPr>
              <a:t># total_height</a:t>
            </a:r>
            <a:endParaRPr>
              <a:highlight>
                <a:srgbClr val="FFFF00"/>
              </a:highlight>
            </a:endParaRPr>
          </a:p>
          <a:p>
            <a:pPr marL="0" lvl="0" indent="0" algn="l" rtl="0">
              <a:spcBef>
                <a:spcPts val="0"/>
              </a:spcBef>
              <a:spcAft>
                <a:spcPts val="0"/>
              </a:spcAft>
              <a:buNone/>
            </a:pPr>
            <a:r>
              <a:rPr lang="ko"/>
              <a:t>  7,        # max_height</a:t>
            </a:r>
            <a:endParaRPr/>
          </a:p>
          <a:p>
            <a:pPr marL="0" lvl="0" indent="0" algn="l" rtl="0">
              <a:spcBef>
                <a:spcPts val="0"/>
              </a:spcBef>
              <a:spcAft>
                <a:spcPts val="0"/>
              </a:spcAft>
              <a:buNone/>
            </a:pPr>
            <a:r>
              <a:rPr lang="ko"/>
              <a:t>  0,        # min_height</a:t>
            </a:r>
            <a:endParaRPr/>
          </a:p>
          <a:p>
            <a:pPr marL="0" lvl="0" indent="0" algn="l" rtl="0">
              <a:spcBef>
                <a:spcPts val="0"/>
              </a:spcBef>
              <a:spcAft>
                <a:spcPts val="0"/>
              </a:spcAft>
              <a:buNone/>
            </a:pPr>
            <a:r>
              <a:rPr lang="ko"/>
              <a:t>  </a:t>
            </a:r>
            <a:r>
              <a:rPr lang="ko">
                <a:highlight>
                  <a:srgbClr val="FFFF00"/>
                </a:highlight>
              </a:rPr>
              <a:t>[0,1,0,0,0,0,0],   # current_piece (O)</a:t>
            </a:r>
            <a:endParaRPr>
              <a:highlight>
                <a:srgbClr val="FFFF00"/>
              </a:highlight>
            </a:endParaRPr>
          </a:p>
          <a:p>
            <a:pPr marL="0" lvl="0" indent="0" algn="l" rtl="0">
              <a:spcBef>
                <a:spcPts val="0"/>
              </a:spcBef>
              <a:spcAft>
                <a:spcPts val="0"/>
              </a:spcAft>
              <a:buNone/>
            </a:pPr>
            <a:r>
              <a:rPr lang="ko"/>
              <a:t>  </a:t>
            </a:r>
            <a:r>
              <a:rPr lang="ko">
                <a:highlight>
                  <a:srgbClr val="FFFF00"/>
                </a:highlight>
              </a:rPr>
              <a:t>[0,0,1,0,0,0,0]    # next_piece (T)</a:t>
            </a:r>
            <a:endParaRPr>
              <a:highlight>
                <a:srgbClr val="FFFF00"/>
              </a:highlight>
            </a:endParaRPr>
          </a:p>
          <a:p>
            <a:pPr marL="0" lvl="0" indent="0" algn="l" rtl="0">
              <a:spcBef>
                <a:spcPts val="0"/>
              </a:spcBef>
              <a:spcAft>
                <a:spcPts val="0"/>
              </a:spcAft>
              <a:buNone/>
            </a:pPr>
            <a:r>
              <a:rPr lang="ko"/>
              <a:t>]</a:t>
            </a:r>
            <a:endParaRPr/>
          </a:p>
        </p:txBody>
      </p:sp>
      <p:sp>
        <p:nvSpPr>
          <p:cNvPr id="360" name="Google Shape;360;p42"/>
          <p:cNvSpPr txBox="1"/>
          <p:nvPr/>
        </p:nvSpPr>
        <p:spPr>
          <a:xfrm>
            <a:off x="6180975" y="452850"/>
            <a:ext cx="55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b="1">
                <a:solidFill>
                  <a:srgbClr val="EE5A4E"/>
                </a:solidFill>
              </a:rPr>
              <a:t>S_t</a:t>
            </a:r>
            <a:endParaRPr b="1">
              <a:solidFill>
                <a:srgbClr val="EE5A4E"/>
              </a:solidFill>
            </a:endParaRPr>
          </a:p>
        </p:txBody>
      </p:sp>
      <p:sp>
        <p:nvSpPr>
          <p:cNvPr id="361" name="Google Shape;361;p42"/>
          <p:cNvSpPr txBox="1"/>
          <p:nvPr/>
        </p:nvSpPr>
        <p:spPr>
          <a:xfrm>
            <a:off x="884989" y="97907"/>
            <a:ext cx="36318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ko" sz="2700">
                <a:solidFill>
                  <a:srgbClr val="000000"/>
                </a:solidFill>
                <a:latin typeface="Bebas Neue"/>
                <a:ea typeface="Bebas Neue"/>
                <a:cs typeface="Bebas Neue"/>
                <a:sym typeface="Bebas Neue"/>
              </a:rPr>
              <a:t>Transition Dynamics</a:t>
            </a:r>
            <a:endParaRPr sz="2700">
              <a:solidFill>
                <a:srgbClr val="000000"/>
              </a:solidFill>
              <a:latin typeface="Bebas Neue"/>
              <a:ea typeface="Bebas Neue"/>
              <a:cs typeface="Bebas Neue"/>
              <a:sym typeface="Bebas Neue"/>
            </a:endParaRPr>
          </a:p>
        </p:txBody>
      </p:sp>
      <p:pic>
        <p:nvPicPr>
          <p:cNvPr id="362" name="Google Shape;362;p42"/>
          <p:cNvPicPr preferRelativeResize="0"/>
          <p:nvPr/>
        </p:nvPicPr>
        <p:blipFill>
          <a:blip r:embed="rId3">
            <a:alphaModFix/>
          </a:blip>
          <a:stretch>
            <a:fillRect/>
          </a:stretch>
        </p:blipFill>
        <p:spPr>
          <a:xfrm>
            <a:off x="770571" y="2907012"/>
            <a:ext cx="2727255" cy="2175220"/>
          </a:xfrm>
          <a:prstGeom prst="rect">
            <a:avLst/>
          </a:prstGeom>
          <a:noFill/>
          <a:ln>
            <a:noFill/>
          </a:ln>
        </p:spPr>
      </p:pic>
      <p:pic>
        <p:nvPicPr>
          <p:cNvPr id="363" name="Google Shape;363;p42"/>
          <p:cNvPicPr preferRelativeResize="0"/>
          <p:nvPr/>
        </p:nvPicPr>
        <p:blipFill>
          <a:blip r:embed="rId4">
            <a:alphaModFix/>
          </a:blip>
          <a:stretch>
            <a:fillRect/>
          </a:stretch>
        </p:blipFill>
        <p:spPr>
          <a:xfrm>
            <a:off x="770574" y="608275"/>
            <a:ext cx="2727254" cy="2184273"/>
          </a:xfrm>
          <a:prstGeom prst="rect">
            <a:avLst/>
          </a:prstGeom>
          <a:noFill/>
          <a:ln>
            <a:noFill/>
          </a:ln>
        </p:spPr>
      </p:pic>
      <p:sp>
        <p:nvSpPr>
          <p:cNvPr id="364" name="Google Shape;364;p42"/>
          <p:cNvSpPr txBox="1"/>
          <p:nvPr/>
        </p:nvSpPr>
        <p:spPr>
          <a:xfrm>
            <a:off x="3604225" y="2907025"/>
            <a:ext cx="3271800" cy="2339700"/>
          </a:xfrm>
          <a:prstGeom prst="rect">
            <a:avLst/>
          </a:prstGeom>
          <a:solidFill>
            <a:srgbClr val="40CEE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a:t>[</a:t>
            </a:r>
            <a:endParaRPr/>
          </a:p>
          <a:p>
            <a:pPr marL="0" lvl="0" indent="0" algn="l" rtl="0">
              <a:spcBef>
                <a:spcPts val="0"/>
              </a:spcBef>
              <a:spcAft>
                <a:spcPts val="0"/>
              </a:spcAft>
              <a:buNone/>
            </a:pPr>
            <a:r>
              <a:rPr lang="ko"/>
              <a:t>  0,        # lines_cleared</a:t>
            </a:r>
            <a:endParaRPr/>
          </a:p>
          <a:p>
            <a:pPr marL="0" lvl="0" indent="0" algn="l" rtl="0">
              <a:spcBef>
                <a:spcPts val="0"/>
              </a:spcBef>
              <a:spcAft>
                <a:spcPts val="0"/>
              </a:spcAft>
              <a:buNone/>
            </a:pPr>
            <a:r>
              <a:rPr lang="ko"/>
              <a:t>  1,        # holes</a:t>
            </a:r>
            <a:endParaRPr/>
          </a:p>
          <a:p>
            <a:pPr marL="0" lvl="0" indent="0" algn="l" rtl="0">
              <a:spcBef>
                <a:spcPts val="0"/>
              </a:spcBef>
              <a:spcAft>
                <a:spcPts val="0"/>
              </a:spcAft>
              <a:buNone/>
            </a:pPr>
            <a:r>
              <a:rPr lang="ko"/>
              <a:t>  </a:t>
            </a:r>
            <a:r>
              <a:rPr lang="ko">
                <a:highlight>
                  <a:srgbClr val="D0E0E3"/>
                </a:highlight>
              </a:rPr>
              <a:t>18,      </a:t>
            </a:r>
            <a:r>
              <a:rPr lang="ko">
                <a:solidFill>
                  <a:srgbClr val="000000"/>
                </a:solidFill>
                <a:highlight>
                  <a:srgbClr val="D0E0E3"/>
                </a:highlight>
              </a:rPr>
              <a:t># bumpiness</a:t>
            </a:r>
            <a:endParaRPr>
              <a:highlight>
                <a:srgbClr val="D0E0E3"/>
              </a:highlight>
            </a:endParaRPr>
          </a:p>
          <a:p>
            <a:pPr marL="0" lvl="0" indent="0" algn="l" rtl="0">
              <a:spcBef>
                <a:spcPts val="0"/>
              </a:spcBef>
              <a:spcAft>
                <a:spcPts val="0"/>
              </a:spcAft>
              <a:buNone/>
            </a:pPr>
            <a:r>
              <a:rPr lang="ko"/>
              <a:t>  </a:t>
            </a:r>
            <a:r>
              <a:rPr lang="ko">
                <a:highlight>
                  <a:srgbClr val="D0E0E3"/>
                </a:highlight>
              </a:rPr>
              <a:t>21,      </a:t>
            </a:r>
            <a:r>
              <a:rPr lang="ko">
                <a:solidFill>
                  <a:srgbClr val="000000"/>
                </a:solidFill>
                <a:highlight>
                  <a:srgbClr val="D0E0E3"/>
                </a:highlight>
              </a:rPr>
              <a:t># total_height</a:t>
            </a:r>
            <a:endParaRPr>
              <a:highlight>
                <a:srgbClr val="D0E0E3"/>
              </a:highlight>
            </a:endParaRPr>
          </a:p>
          <a:p>
            <a:pPr marL="0" lvl="0" indent="0" algn="l" rtl="0">
              <a:spcBef>
                <a:spcPts val="0"/>
              </a:spcBef>
              <a:spcAft>
                <a:spcPts val="0"/>
              </a:spcAft>
              <a:buNone/>
            </a:pPr>
            <a:r>
              <a:rPr lang="ko"/>
              <a:t>  7,        # max_height</a:t>
            </a:r>
            <a:endParaRPr/>
          </a:p>
          <a:p>
            <a:pPr marL="0" lvl="0" indent="0" algn="l" rtl="0">
              <a:spcBef>
                <a:spcPts val="0"/>
              </a:spcBef>
              <a:spcAft>
                <a:spcPts val="0"/>
              </a:spcAft>
              <a:buNone/>
            </a:pPr>
            <a:r>
              <a:rPr lang="ko"/>
              <a:t>  0,        # min_height</a:t>
            </a:r>
            <a:endParaRPr/>
          </a:p>
          <a:p>
            <a:pPr marL="0" lvl="0" indent="0" algn="l" rtl="0">
              <a:spcBef>
                <a:spcPts val="0"/>
              </a:spcBef>
              <a:spcAft>
                <a:spcPts val="0"/>
              </a:spcAft>
              <a:buNone/>
            </a:pPr>
            <a:r>
              <a:rPr lang="ko"/>
              <a:t>  </a:t>
            </a:r>
            <a:r>
              <a:rPr lang="ko">
                <a:highlight>
                  <a:srgbClr val="D0E0E3"/>
                </a:highlight>
              </a:rPr>
              <a:t>[0,0,1,0,0,0,0],   # current_piece (T)</a:t>
            </a:r>
            <a:endParaRPr>
              <a:highlight>
                <a:srgbClr val="D0E0E3"/>
              </a:highlight>
            </a:endParaRPr>
          </a:p>
          <a:p>
            <a:pPr marL="0" lvl="0" indent="0" algn="l" rtl="0">
              <a:spcBef>
                <a:spcPts val="0"/>
              </a:spcBef>
              <a:spcAft>
                <a:spcPts val="0"/>
              </a:spcAft>
              <a:buNone/>
            </a:pPr>
            <a:r>
              <a:rPr lang="ko"/>
              <a:t>  </a:t>
            </a:r>
            <a:r>
              <a:rPr lang="ko">
                <a:highlight>
                  <a:srgbClr val="D0E0E3"/>
                </a:highlight>
              </a:rPr>
              <a:t>[0,0,0,0,0,0,1]    # next_piece (L)</a:t>
            </a:r>
            <a:endParaRPr>
              <a:highlight>
                <a:srgbClr val="D0E0E3"/>
              </a:highlight>
            </a:endParaRPr>
          </a:p>
          <a:p>
            <a:pPr marL="0" lvl="0" indent="0" algn="l" rtl="0">
              <a:spcBef>
                <a:spcPts val="0"/>
              </a:spcBef>
              <a:spcAft>
                <a:spcPts val="0"/>
              </a:spcAft>
              <a:buNone/>
            </a:pPr>
            <a:r>
              <a:rPr lang="ko"/>
              <a:t>]</a:t>
            </a:r>
            <a:endParaRPr/>
          </a:p>
        </p:txBody>
      </p:sp>
      <p:sp>
        <p:nvSpPr>
          <p:cNvPr id="365" name="Google Shape;365;p42"/>
          <p:cNvSpPr txBox="1"/>
          <p:nvPr/>
        </p:nvSpPr>
        <p:spPr>
          <a:xfrm>
            <a:off x="6180975" y="2950875"/>
            <a:ext cx="7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b="1">
                <a:solidFill>
                  <a:srgbClr val="EE5A4E"/>
                </a:solidFill>
              </a:rPr>
              <a:t>S_t+1</a:t>
            </a:r>
            <a:endParaRPr b="1">
              <a:solidFill>
                <a:srgbClr val="EE5A4E"/>
              </a:solidFill>
            </a:endParaRPr>
          </a:p>
        </p:txBody>
      </p:sp>
      <p:sp>
        <p:nvSpPr>
          <p:cNvPr id="366" name="Google Shape;366;p42"/>
          <p:cNvSpPr txBox="1"/>
          <p:nvPr/>
        </p:nvSpPr>
        <p:spPr>
          <a:xfrm>
            <a:off x="6982413" y="4174650"/>
            <a:ext cx="1380600" cy="400200"/>
          </a:xfrm>
          <a:prstGeom prst="rect">
            <a:avLst/>
          </a:prstGeom>
          <a:solidFill>
            <a:srgbClr val="F8BCC7"/>
          </a:solid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a:solidFill>
                  <a:srgbClr val="000000"/>
                </a:solidFill>
              </a:rPr>
              <a:t>Reward r_t = 0</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1549</Words>
  <Application>Microsoft Office PowerPoint</Application>
  <PresentationFormat>全屏显示(16:9)</PresentationFormat>
  <Paragraphs>181</Paragraphs>
  <Slides>13</Slides>
  <Notes>13</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13</vt:i4>
      </vt:variant>
    </vt:vector>
  </HeadingPairs>
  <TitlesOfParts>
    <vt:vector size="19" baseType="lpstr">
      <vt:lpstr>Bebas Neue</vt:lpstr>
      <vt:lpstr>Poppins Light</vt:lpstr>
      <vt:lpstr>Arial</vt:lpstr>
      <vt:lpstr>Poppins</vt:lpstr>
      <vt:lpstr>Simple Light</vt:lpstr>
      <vt:lpstr>PPTMON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文慧 马</cp:lastModifiedBy>
  <cp:revision>1</cp:revision>
  <dcterms:modified xsi:type="dcterms:W3CDTF">2025-08-01T05:03:57Z</dcterms:modified>
</cp:coreProperties>
</file>